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801" r:id="rId4"/>
  </p:sldMasterIdLst>
  <p:notesMasterIdLst>
    <p:notesMasterId r:id="rId39"/>
  </p:notesMasterIdLst>
  <p:sldIdLst>
    <p:sldId id="256" r:id="rId5"/>
    <p:sldId id="29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A9409-BB57-4558-AF1D-A1A29B10377A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798D2-5631-412D-B986-124DBA9B0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4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0EE970-8A13-4E5C-AAF5-B4D0A4D654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617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다음은 사용자 </a:t>
            </a:r>
            <a:r>
              <a:rPr lang="en-US" altLang="ko-KR"/>
              <a:t>UI </a:t>
            </a:r>
            <a:r>
              <a:rPr lang="ko-KR" altLang="en-US"/>
              <a:t>화면입니다</a:t>
            </a:r>
            <a:r>
              <a:rPr lang="en-US" altLang="ko-KR"/>
              <a:t>. </a:t>
            </a:r>
            <a:r>
              <a:rPr lang="ko-KR" altLang="en-US"/>
              <a:t>태블릿의 크기와 사용자의 편의를 생각해 </a:t>
            </a:r>
            <a:r>
              <a:rPr lang="en-US" altLang="ko-KR"/>
              <a:t>MFC</a:t>
            </a:r>
            <a:r>
              <a:rPr lang="ko-KR" altLang="en-US"/>
              <a:t>를 이용해 다음과 같은 </a:t>
            </a:r>
            <a:r>
              <a:rPr lang="en-US" altLang="ko-KR"/>
              <a:t>UI</a:t>
            </a:r>
            <a:r>
              <a:rPr lang="ko-KR" altLang="en-US"/>
              <a:t>를 제작하였습니다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자율주행에서 안전이 가장 중요한 요소이므로 작동 순서에 맞게 버튼을 활성화 해 나가는 식으로 사용자의 안전을 확보하였습니다</a:t>
            </a:r>
            <a:r>
              <a:rPr lang="en-US" altLang="ko-KR"/>
              <a:t>.</a:t>
            </a:r>
          </a:p>
          <a:p>
            <a:r>
              <a:rPr lang="ko-KR" altLang="en-US"/>
              <a:t> 우선 태블릿과 아두이노의 연결 상태를 먼저 체크 한 뒤</a:t>
            </a:r>
            <a:r>
              <a:rPr lang="en-US" altLang="ko-KR"/>
              <a:t>, </a:t>
            </a:r>
            <a:r>
              <a:rPr lang="ko-KR" altLang="en-US"/>
              <a:t>조향 모터와 스티어링 축을 연결하는 버튼을 제작하였습니다</a:t>
            </a:r>
            <a:r>
              <a:rPr lang="en-US" altLang="ko-KR"/>
              <a:t>. </a:t>
            </a:r>
            <a:r>
              <a:rPr lang="ko-KR" altLang="en-US"/>
              <a:t>이 버튼을 눌러 모두 연결 상태가 확보 되면</a:t>
            </a:r>
            <a:endParaRPr lang="en-US" altLang="ko-KR"/>
          </a:p>
          <a:p>
            <a:r>
              <a:rPr lang="ko-KR" altLang="en-US"/>
              <a:t>자율주행 시작 </a:t>
            </a:r>
            <a:r>
              <a:rPr lang="en-US" altLang="ko-KR"/>
              <a:t>Start Autodrive </a:t>
            </a:r>
            <a:r>
              <a:rPr lang="ko-KR" altLang="en-US"/>
              <a:t>버튼이 활성화 되게 됩니다</a:t>
            </a:r>
            <a:r>
              <a:rPr lang="en-US" altLang="ko-KR"/>
              <a:t>. </a:t>
            </a:r>
            <a:r>
              <a:rPr lang="ko-KR" altLang="en-US"/>
              <a:t>이 버튼을 누르면 자율주행이 시작되고</a:t>
            </a:r>
            <a:r>
              <a:rPr lang="en-US" altLang="ko-KR"/>
              <a:t>, </a:t>
            </a:r>
            <a:r>
              <a:rPr lang="ko-KR" altLang="en-US"/>
              <a:t>비상 정지 및 자율주행 종료 버튼이 활성화됩니다</a:t>
            </a:r>
            <a:r>
              <a:rPr lang="en-US" altLang="ko-KR"/>
              <a:t>. </a:t>
            </a:r>
            <a:r>
              <a:rPr lang="ko-KR" altLang="en-US"/>
              <a:t>동시에 사용자가 태블릿을 통해 현재 진행 상황을 알 수 있도록 영상을 확인 할 수 있는 창을 추가로 제작하였습니다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자율 주행 중 시스템에 이상이 생기거나 원치 않은 방향으로 진행 될 경우 비상 정지 </a:t>
            </a:r>
            <a:r>
              <a:rPr lang="en-US" altLang="ko-KR"/>
              <a:t>Emergency Stop </a:t>
            </a:r>
            <a:r>
              <a:rPr lang="ko-KR" altLang="en-US"/>
              <a:t>버튼을 통해 조향을 중지 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또한 목적지에 도달 완료 후 자율주행 종료 버튼을 통해 자율주행을 안전하게 종료 할 수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2058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F40F7-3F89-4DBD-9341-CC2A4AD6C994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32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/>
              <a:t> </a:t>
            </a:r>
            <a:r>
              <a:rPr lang="ko-KR" altLang="en-US"/>
              <a:t>캘리브레이션 과정으로 우선 </a:t>
            </a:r>
            <a:r>
              <a:rPr lang="en-US" altLang="ko-KR"/>
              <a:t>Threshold</a:t>
            </a:r>
            <a:r>
              <a:rPr lang="ko-KR" altLang="en-US"/>
              <a:t>값 조정이 있습니다</a:t>
            </a:r>
            <a:r>
              <a:rPr lang="en-US" altLang="ko-KR"/>
              <a:t>. Threshold </a:t>
            </a:r>
            <a:r>
              <a:rPr lang="ko-KR" altLang="en-US"/>
              <a:t>값은 이 이상의 값은 검은색으로</a:t>
            </a:r>
            <a:r>
              <a:rPr lang="en-US" altLang="ko-KR"/>
              <a:t>, </a:t>
            </a:r>
            <a:r>
              <a:rPr lang="ko-KR" altLang="en-US"/>
              <a:t>이 이하의 값은 버리는 기준점 역할을 하는데요</a:t>
            </a:r>
            <a:r>
              <a:rPr lang="en-US" altLang="ko-KR"/>
              <a:t>. </a:t>
            </a:r>
            <a:r>
              <a:rPr lang="ko-KR" altLang="en-US"/>
              <a:t>너무 높다면 검은 선이 잘 인식되지 않습니다</a:t>
            </a:r>
            <a:r>
              <a:rPr lang="en-US" altLang="ko-KR"/>
              <a:t>. </a:t>
            </a:r>
            <a:r>
              <a:rPr lang="ko-KR" altLang="en-US"/>
              <a:t>그렇다고 너무 낮다면 잡초</a:t>
            </a:r>
            <a:r>
              <a:rPr lang="en-US" altLang="ko-KR"/>
              <a:t>, </a:t>
            </a:r>
            <a:r>
              <a:rPr lang="ko-KR" altLang="en-US"/>
              <a:t>러버콘 등이 검은색으로 인식되게 되는데요</a:t>
            </a:r>
            <a:r>
              <a:rPr lang="en-US" altLang="ko-KR"/>
              <a:t>. </a:t>
            </a:r>
            <a:r>
              <a:rPr lang="ko-KR" altLang="en-US"/>
              <a:t>왼쪽 위의 흑백 이미지를 보시면 </a:t>
            </a:r>
            <a:r>
              <a:rPr lang="en-US" altLang="ko-KR"/>
              <a:t>threshold </a:t>
            </a:r>
            <a:r>
              <a:rPr lang="ko-KR" altLang="en-US"/>
              <a:t>값이 너무 낮아 잡초</a:t>
            </a:r>
            <a:r>
              <a:rPr lang="en-US" altLang="ko-KR"/>
              <a:t>, </a:t>
            </a:r>
            <a:r>
              <a:rPr lang="ko-KR" altLang="en-US"/>
              <a:t>하늘</a:t>
            </a:r>
            <a:r>
              <a:rPr lang="en-US" altLang="ko-KR"/>
              <a:t>, </a:t>
            </a:r>
            <a:r>
              <a:rPr lang="ko-KR" altLang="en-US"/>
              <a:t>러버콘 등이 모두 검은색으로 인식되는 모습을 확인하실 수 있습니다</a:t>
            </a:r>
            <a:r>
              <a:rPr lang="en-US" altLang="ko-KR"/>
              <a:t>. </a:t>
            </a:r>
            <a:r>
              <a:rPr lang="ko-KR" altLang="en-US"/>
              <a:t>오른쪽 모습은 </a:t>
            </a:r>
            <a:r>
              <a:rPr lang="en-US" altLang="ko-KR"/>
              <a:t>threshold </a:t>
            </a:r>
            <a:r>
              <a:rPr lang="ko-KR" altLang="en-US"/>
              <a:t>값을 정밀하게 잘 조절했을 경우인데요</a:t>
            </a:r>
            <a:r>
              <a:rPr lang="en-US" altLang="ko-KR"/>
              <a:t>. </a:t>
            </a:r>
            <a:r>
              <a:rPr lang="ko-KR" altLang="en-US"/>
              <a:t>러버콘</a:t>
            </a:r>
            <a:r>
              <a:rPr lang="en-US" altLang="ko-KR"/>
              <a:t>, </a:t>
            </a:r>
            <a:r>
              <a:rPr lang="ko-KR" altLang="en-US"/>
              <a:t>잡초 등을 모두 제거하고 검은색 레인만 정확하게 인식하는 것을 확인하실 수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2078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85354A-AE41-4D3D-A44D-1B7B59429B5C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707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/>
              <a:t> </a:t>
            </a:r>
            <a:r>
              <a:rPr lang="ko-KR" altLang="en-US"/>
              <a:t>그리고 카메라의 위치 또한 미세조정이 필요했습니다</a:t>
            </a:r>
            <a:r>
              <a:rPr lang="en-US" altLang="ko-KR"/>
              <a:t>. </a:t>
            </a:r>
            <a:r>
              <a:rPr lang="ko-KR" altLang="en-US"/>
              <a:t>카메라의 위치가 너무 높으면 인식 범위가 넓어져 영상 인식의 정밀도가 하락하게 됩니다</a:t>
            </a:r>
            <a:r>
              <a:rPr lang="en-US" altLang="ko-KR"/>
              <a:t>. </a:t>
            </a:r>
            <a:r>
              <a:rPr lang="ko-KR" altLang="en-US"/>
              <a:t>또한 주변의 사물들이나 러버콘의 그림자 등을 인식할 확률 또한 높아지게 됩니다</a:t>
            </a:r>
            <a:r>
              <a:rPr lang="en-US" altLang="ko-KR"/>
              <a:t>. </a:t>
            </a:r>
            <a:r>
              <a:rPr lang="ko-KR" altLang="en-US"/>
              <a:t>그렇다고 너무 낮으면 햇빛의 반사로 인해 인식에 오류가 생기고</a:t>
            </a:r>
            <a:r>
              <a:rPr lang="en-US" altLang="ko-KR"/>
              <a:t>, </a:t>
            </a:r>
            <a:r>
              <a:rPr lang="ko-KR" altLang="en-US"/>
              <a:t>차체의 그림자를 인식할 확률 또한 증가합니다</a:t>
            </a:r>
            <a:r>
              <a:rPr lang="en-US" altLang="ko-KR"/>
              <a:t>. </a:t>
            </a:r>
            <a:r>
              <a:rPr lang="ko-KR" altLang="en-US"/>
              <a:t>또한 레인이 급격하게 변화하게 되므로 원하는 조향을 구현하기 힘들어집니다</a:t>
            </a:r>
            <a:r>
              <a:rPr lang="en-US" altLang="ko-KR"/>
              <a:t>. </a:t>
            </a:r>
            <a:r>
              <a:rPr lang="ko-KR" altLang="en-US"/>
              <a:t>저희는 이러한 문제점을 인식하여 차체 앞에 셀카봉을 설치하였는데요</a:t>
            </a:r>
            <a:r>
              <a:rPr lang="en-US" altLang="ko-KR"/>
              <a:t>, </a:t>
            </a:r>
            <a:r>
              <a:rPr lang="ko-KR" altLang="en-US"/>
              <a:t>이 셀카봉을 이용하여 적절한 높낮이 미세조정을 하고 그 후 카메라의 위치를 정확하게 고정하였습니다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2099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7157AE-8800-4216-9055-FA88358AEC20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803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/>
              <a:t> </a:t>
            </a:r>
            <a:r>
              <a:rPr lang="ko-KR" altLang="en-US"/>
              <a:t>실제 모터의 회전각과 스티어링 휠의 각도를 조정하는 과정입니다</a:t>
            </a:r>
            <a:r>
              <a:rPr lang="en-US" altLang="ko-KR"/>
              <a:t>. </a:t>
            </a:r>
            <a:r>
              <a:rPr lang="ko-KR" altLang="en-US"/>
              <a:t>레인 인식 </a:t>
            </a:r>
            <a:r>
              <a:rPr lang="en-US" altLang="ko-KR"/>
              <a:t>ROI</a:t>
            </a:r>
            <a:r>
              <a:rPr lang="ko-KR" altLang="en-US"/>
              <a:t>를 총 </a:t>
            </a:r>
            <a:r>
              <a:rPr lang="en-US" altLang="ko-KR"/>
              <a:t>17</a:t>
            </a:r>
            <a:r>
              <a:rPr lang="ko-KR" altLang="en-US"/>
              <a:t>분할하여 각 영역에 맞는 조향각을 </a:t>
            </a:r>
            <a:r>
              <a:rPr lang="en-US" altLang="ko-KR"/>
              <a:t>1</a:t>
            </a:r>
            <a:r>
              <a:rPr lang="ko-KR" altLang="en-US"/>
              <a:t>대</a:t>
            </a:r>
            <a:r>
              <a:rPr lang="en-US" altLang="ko-KR"/>
              <a:t>1</a:t>
            </a:r>
            <a:r>
              <a:rPr lang="ko-KR" altLang="en-US"/>
              <a:t>로 지정하였습니다</a:t>
            </a:r>
            <a:r>
              <a:rPr lang="en-US" altLang="ko-KR"/>
              <a:t>. </a:t>
            </a:r>
            <a:r>
              <a:rPr lang="ko-KR" altLang="en-US"/>
              <a:t>그리고 인식된 레인과 현재 스티어링 휠의 조향각을 비교하여 모터를 회전하게 하였습니다</a:t>
            </a:r>
            <a:r>
              <a:rPr lang="en-US" altLang="ko-KR"/>
              <a:t>. </a:t>
            </a:r>
            <a:r>
              <a:rPr lang="ko-KR" altLang="en-US"/>
              <a:t>예를 들어 인식된 현재 영상에서 인식된 레인이 </a:t>
            </a:r>
            <a:r>
              <a:rPr lang="en-US" altLang="ko-KR"/>
              <a:t>6</a:t>
            </a:r>
            <a:r>
              <a:rPr lang="ko-KR" altLang="en-US"/>
              <a:t>번 영역에 있고 스티어링 휠은 </a:t>
            </a:r>
            <a:r>
              <a:rPr lang="en-US" altLang="ko-KR"/>
              <a:t>8</a:t>
            </a:r>
            <a:r>
              <a:rPr lang="ko-KR" altLang="en-US"/>
              <a:t>번 영역인 </a:t>
            </a:r>
            <a:r>
              <a:rPr lang="en-US" altLang="ko-KR"/>
              <a:t>0</a:t>
            </a:r>
            <a:r>
              <a:rPr lang="ko-KR" altLang="en-US"/>
              <a:t>도에 있다면</a:t>
            </a:r>
            <a:r>
              <a:rPr lang="en-US" altLang="ko-KR"/>
              <a:t>, </a:t>
            </a:r>
            <a:r>
              <a:rPr lang="ko-KR" altLang="en-US"/>
              <a:t>좌로 스티어링 휠을 </a:t>
            </a:r>
            <a:r>
              <a:rPr lang="en-US" altLang="ko-KR"/>
              <a:t>135</a:t>
            </a:r>
            <a:r>
              <a:rPr lang="ko-KR" altLang="en-US"/>
              <a:t>도 회전시키는 것입니다</a:t>
            </a:r>
            <a:r>
              <a:rPr lang="en-US" altLang="ko-KR"/>
              <a:t>. </a:t>
            </a:r>
            <a:r>
              <a:rPr lang="ko-KR" altLang="en-US"/>
              <a:t>저희가 사용한 </a:t>
            </a:r>
            <a:r>
              <a:rPr lang="en-US" altLang="ko-KR"/>
              <a:t>BLDC </a:t>
            </a:r>
            <a:r>
              <a:rPr lang="ko-KR" altLang="en-US"/>
              <a:t>모터는 모터의 회전 각도 자체를 지정할 수는 없으므로 회전 파워</a:t>
            </a:r>
            <a:r>
              <a:rPr lang="en-US" altLang="ko-KR"/>
              <a:t>, </a:t>
            </a:r>
            <a:r>
              <a:rPr lang="ko-KR" altLang="en-US"/>
              <a:t>회전 시간</a:t>
            </a:r>
            <a:r>
              <a:rPr lang="en-US" altLang="ko-KR"/>
              <a:t> </a:t>
            </a:r>
            <a:r>
              <a:rPr lang="ko-KR" altLang="en-US"/>
              <a:t>등을 실험을 통해 미세 조정하여 스티어링 휠이 해당 각도로 회전하도록 하였습니다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2119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A50453-D1D9-41EA-B7EE-E926B4775FDE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03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다음은 실제 경기장에 나가서 자율주행을 진행 하던 중 발생했던 문제들과 이를 해결했던 과정에 대해 설명드리도록 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첫번째로</a:t>
            </a:r>
            <a:r>
              <a:rPr lang="en-US" altLang="ko-KR"/>
              <a:t>, </a:t>
            </a:r>
            <a:r>
              <a:rPr lang="ko-KR" altLang="en-US"/>
              <a:t>태블릿과 아두이노의 데이터 처리 속도 차이로 인한 라인 이탈 현상이 생겨 이를 해결하기 위해 </a:t>
            </a:r>
            <a:r>
              <a:rPr lang="en-US" altLang="ko-KR"/>
              <a:t>Sleep time</a:t>
            </a:r>
            <a:r>
              <a:rPr lang="ko-KR" altLang="en-US"/>
              <a:t>을 두어 해결하였습니다</a:t>
            </a:r>
            <a:r>
              <a:rPr lang="en-US" altLang="ko-KR"/>
              <a:t>.</a:t>
            </a:r>
          </a:p>
          <a:p>
            <a:r>
              <a:rPr lang="ko-KR" altLang="en-US"/>
              <a:t>두번쨰로</a:t>
            </a:r>
            <a:r>
              <a:rPr lang="en-US" altLang="ko-KR"/>
              <a:t>, </a:t>
            </a:r>
            <a:r>
              <a:rPr lang="ko-KR" altLang="en-US"/>
              <a:t>스테핑 모터의 낮은 고정 토크값으로 스티어링이 화전할 경우 기어가 이탈하는 현상이 생겼습니다</a:t>
            </a:r>
            <a:r>
              <a:rPr lang="en-US" altLang="ko-KR"/>
              <a:t>.</a:t>
            </a:r>
          </a:p>
          <a:p>
            <a:r>
              <a:rPr lang="ko-KR" altLang="en-US"/>
              <a:t>이를 해결 하기 위해 추가로 와이어를 달아 기어를 고정하는 방법을 사용해 기어의 이탈 현상을 막았습니다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140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1604CD-6360-4AD3-B7EA-924E45F116FE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16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2075" y="746125"/>
            <a:ext cx="6613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ko-KR" dirty="0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CAB65C-50FB-4326-9CFC-9EB7BDEC1DA2}" type="slidenum"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itchFamily="18" charset="-127"/>
                <a:ea typeface="현대하모니 L" pitchFamily="18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R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732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BA8CC5-8B9C-43CB-974F-01EC440D81FA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현대하모니 L" pitchFamily="18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현대하모니 L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76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BA8CC5-8B9C-43CB-974F-01EC440D81FA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현대하모니 L" pitchFamily="18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현대하모니 L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189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BA8CC5-8B9C-43CB-974F-01EC440D81FA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현대하모니 L" pitchFamily="18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현대하모니 L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4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BA8CC5-8B9C-43CB-974F-01EC440D81FA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현대하모니 L" pitchFamily="18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현대하모니 L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028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0EE970-8A13-4E5C-AAF5-B4D0A4D654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694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BA8CC5-8B9C-43CB-974F-01EC440D81FA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현대하모니 L" pitchFamily="18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현대하모니 L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787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BA8CC5-8B9C-43CB-974F-01EC440D81FA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현대하모니 L" pitchFamily="18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현대하모니 L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343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BA8CC5-8B9C-43CB-974F-01EC440D81FA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현대하모니 L" pitchFamily="18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현대하모니 L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325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/>
              <a:t> </a:t>
            </a:r>
            <a:r>
              <a:rPr lang="ko-KR" altLang="en-US"/>
              <a:t>다음으로 영상 인식 알고리즘에 대해 설명하겠습니다</a:t>
            </a:r>
            <a:r>
              <a:rPr lang="en-US" altLang="ko-KR"/>
              <a:t>. </a:t>
            </a:r>
            <a:r>
              <a:rPr lang="ko-KR" altLang="en-US"/>
              <a:t>우선 카메라를 통해 영상을 인식하게 되는데요</a:t>
            </a:r>
            <a:r>
              <a:rPr lang="en-US" altLang="ko-KR"/>
              <a:t>, </a:t>
            </a:r>
            <a:r>
              <a:rPr lang="ko-KR" altLang="en-US"/>
              <a:t>인식한 해당 영상을 그레이 이미지로 변환하게 됩니다</a:t>
            </a:r>
            <a:r>
              <a:rPr lang="en-US" altLang="ko-KR"/>
              <a:t>. </a:t>
            </a:r>
            <a:r>
              <a:rPr lang="ko-KR" altLang="en-US"/>
              <a:t>그리고 변환한 이미지를 </a:t>
            </a:r>
            <a:r>
              <a:rPr lang="en-US" altLang="ko-KR"/>
              <a:t>2</a:t>
            </a:r>
            <a:r>
              <a:rPr lang="ko-KR" altLang="en-US"/>
              <a:t>진화하게 되는데요</a:t>
            </a:r>
            <a:r>
              <a:rPr lang="en-US" altLang="ko-KR"/>
              <a:t>, </a:t>
            </a:r>
            <a:r>
              <a:rPr lang="ko-KR" altLang="en-US"/>
              <a:t>이 과정에서 </a:t>
            </a:r>
            <a:r>
              <a:rPr lang="en-US" altLang="ko-KR"/>
              <a:t>threshold </a:t>
            </a:r>
            <a:r>
              <a:rPr lang="ko-KR" altLang="en-US"/>
              <a:t>값을 정하여 일정 수치 이상은 검은색으로 인식하고 그 이하는 모두 버리게 됩니다</a:t>
            </a:r>
            <a:r>
              <a:rPr lang="en-US" altLang="ko-KR"/>
              <a:t>. </a:t>
            </a:r>
            <a:r>
              <a:rPr lang="ko-KR" altLang="en-US"/>
              <a:t>변환한 </a:t>
            </a:r>
            <a:r>
              <a:rPr lang="en-US" altLang="ko-KR"/>
              <a:t>2</a:t>
            </a:r>
            <a:r>
              <a:rPr lang="ko-KR" altLang="en-US"/>
              <a:t>진화 이미지를 바탕으로 </a:t>
            </a:r>
            <a:r>
              <a:rPr lang="en-US" altLang="ko-KR"/>
              <a:t>edgw</a:t>
            </a:r>
            <a:r>
              <a:rPr lang="ko-KR" altLang="en-US"/>
              <a:t>를 </a:t>
            </a:r>
            <a:r>
              <a:rPr lang="en-US" altLang="ko-KR"/>
              <a:t>detection</a:t>
            </a:r>
            <a:r>
              <a:rPr lang="ko-KR" altLang="en-US"/>
              <a:t>하게 되고</a:t>
            </a:r>
            <a:r>
              <a:rPr lang="en-US" altLang="ko-KR"/>
              <a:t>, </a:t>
            </a:r>
            <a:r>
              <a:rPr lang="ko-KR" altLang="en-US"/>
              <a:t>이렇게 인식한 </a:t>
            </a:r>
            <a:r>
              <a:rPr lang="en-US" altLang="ko-KR"/>
              <a:t>edge</a:t>
            </a:r>
            <a:r>
              <a:rPr lang="ko-KR" altLang="en-US"/>
              <a:t>를 보간하여 하나의 선으로 만듭니다</a:t>
            </a:r>
            <a:r>
              <a:rPr lang="en-US" altLang="ko-KR"/>
              <a:t>. </a:t>
            </a:r>
            <a:r>
              <a:rPr lang="ko-KR" altLang="en-US"/>
              <a:t>그 후 </a:t>
            </a:r>
            <a:r>
              <a:rPr lang="en-US" altLang="ko-KR"/>
              <a:t>region of interest</a:t>
            </a:r>
            <a:r>
              <a:rPr lang="ko-KR" altLang="en-US"/>
              <a:t>를 설정하는데요</a:t>
            </a:r>
            <a:r>
              <a:rPr lang="en-US" altLang="ko-KR"/>
              <a:t>, </a:t>
            </a:r>
            <a:r>
              <a:rPr lang="ko-KR" altLang="en-US"/>
              <a:t>이 </a:t>
            </a:r>
            <a:r>
              <a:rPr lang="en-US" altLang="ko-KR"/>
              <a:t>ROI</a:t>
            </a:r>
            <a:r>
              <a:rPr lang="ko-KR" altLang="en-US"/>
              <a:t>는 저희가 처리하고 싶은 관심 있는 영역입니다</a:t>
            </a:r>
            <a:r>
              <a:rPr lang="en-US" altLang="ko-KR"/>
              <a:t>. </a:t>
            </a:r>
            <a:r>
              <a:rPr lang="ko-KR" altLang="en-US"/>
              <a:t>즉 </a:t>
            </a:r>
            <a:r>
              <a:rPr lang="en-US" altLang="ko-KR"/>
              <a:t>ROI</a:t>
            </a:r>
            <a:r>
              <a:rPr lang="ko-KR" altLang="en-US"/>
              <a:t>를 설정하지 않게 되면 하늘이라던지 멀리 있는 산의 그림자라던지를 함께 영상 처리하게 되므로 이를 방지하기 위해서 </a:t>
            </a:r>
            <a:r>
              <a:rPr lang="en-US" altLang="ko-KR"/>
              <a:t>ROI</a:t>
            </a:r>
            <a:r>
              <a:rPr lang="ko-KR" altLang="en-US"/>
              <a:t>를 설정하는 것이 필수적이라 할 수 있겠습니다</a:t>
            </a:r>
            <a:r>
              <a:rPr lang="en-US" altLang="ko-KR"/>
              <a:t>. </a:t>
            </a:r>
            <a:r>
              <a:rPr lang="ko-KR" altLang="en-US"/>
              <a:t>그 후 중심선과 보간한 선의 거리를 계산하고</a:t>
            </a:r>
            <a:r>
              <a:rPr lang="en-US" altLang="ko-KR"/>
              <a:t>, </a:t>
            </a:r>
            <a:r>
              <a:rPr lang="ko-KR" altLang="en-US"/>
              <a:t>정지선의 경우 </a:t>
            </a:r>
            <a:r>
              <a:rPr lang="en-US" altLang="ko-KR"/>
              <a:t>4</a:t>
            </a:r>
            <a:r>
              <a:rPr lang="ko-KR" altLang="en-US"/>
              <a:t>개의 </a:t>
            </a:r>
            <a:r>
              <a:rPr lang="en-US" altLang="ko-KR"/>
              <a:t>ROI</a:t>
            </a:r>
            <a:r>
              <a:rPr lang="ko-KR" altLang="en-US"/>
              <a:t>를 만들어 각 </a:t>
            </a:r>
            <a:r>
              <a:rPr lang="en-US" altLang="ko-KR"/>
              <a:t>ROI</a:t>
            </a:r>
            <a:r>
              <a:rPr lang="ko-KR" altLang="en-US"/>
              <a:t>에 인식된 정지선의 각도를 계산하게 됩니다</a:t>
            </a:r>
            <a:r>
              <a:rPr lang="en-US" altLang="ko-KR"/>
              <a:t>. </a:t>
            </a:r>
            <a:r>
              <a:rPr lang="ko-KR" altLang="en-US"/>
              <a:t>모든 처리가 끝나면 해당 정보를 아두이노로 전송하게 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914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037CC9-B7C8-480B-A9F3-5576F22172B5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3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  </a:t>
            </a:r>
            <a:r>
              <a:rPr lang="ko-KR" altLang="en-US"/>
              <a:t>앞서 말씀드린 영상인식 알고리즘을 통한 영상처리 출력 및 분석 화면입니다</a:t>
            </a:r>
            <a:r>
              <a:rPr lang="en-US" altLang="ko-KR"/>
              <a:t>.</a:t>
            </a:r>
            <a:r>
              <a:rPr lang="ko-KR" altLang="en-US"/>
              <a:t> 여기 보이는 노란 박스와 초록 박스는 앞서 말씀드린 것과 같이 처리를 진행해야 하는 일정 부분을 나타낸 </a:t>
            </a:r>
            <a:r>
              <a:rPr lang="en-US" altLang="ko-KR"/>
              <a:t>ROI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특히 이 노란색 박스의 경우 정지선을 인식하는 부분으로 각 </a:t>
            </a:r>
            <a:r>
              <a:rPr lang="en-US" altLang="ko-KR"/>
              <a:t>ROI</a:t>
            </a:r>
            <a:r>
              <a:rPr lang="ko-KR" altLang="en-US"/>
              <a:t> 안에서 정지선으로 추정되는 선을 감지해 정지 신호를 보내주게 됩니다</a:t>
            </a:r>
            <a:r>
              <a:rPr lang="en-US" altLang="ko-KR"/>
              <a:t>.</a:t>
            </a:r>
          </a:p>
          <a:p>
            <a:r>
              <a:rPr lang="ko-KR" altLang="en-US"/>
              <a:t>초록색 박스의 경우 조향의 방향을 결정하는 부분입니다</a:t>
            </a:r>
            <a:r>
              <a:rPr lang="en-US" altLang="ko-KR"/>
              <a:t>.</a:t>
            </a:r>
            <a:r>
              <a:rPr lang="ko-KR" altLang="en-US"/>
              <a:t> 영상 가운데에 있는 중앙 선을 기준으로 현재 라인의 위치를 측정해 각 상황에 맞는 조향 신호를 보내주게 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1935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4837E2-25AB-4CD1-9A7C-B3FB00BA94F6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21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/>
              <a:t> </a:t>
            </a:r>
            <a:r>
              <a:rPr lang="ko-KR" altLang="en-US"/>
              <a:t>모터 제어 알고리즘은 다음과 같습니다</a:t>
            </a:r>
            <a:r>
              <a:rPr lang="en-US" altLang="ko-KR"/>
              <a:t>. </a:t>
            </a:r>
            <a:r>
              <a:rPr lang="ko-KR" altLang="en-US"/>
              <a:t>우선 각 영상 인식 </a:t>
            </a:r>
            <a:r>
              <a:rPr lang="en-US" altLang="ko-KR"/>
              <a:t>ROI </a:t>
            </a:r>
            <a:r>
              <a:rPr lang="ko-KR" altLang="en-US"/>
              <a:t>내에 각 영역별로 고유의 문자를 지정합니다</a:t>
            </a:r>
            <a:r>
              <a:rPr lang="en-US" altLang="ko-KR"/>
              <a:t>. </a:t>
            </a:r>
            <a:r>
              <a:rPr lang="ko-KR" altLang="en-US"/>
              <a:t>저희 같은 경우에는 </a:t>
            </a:r>
            <a:r>
              <a:rPr lang="en-US" altLang="ko-KR"/>
              <a:t>0</a:t>
            </a:r>
            <a:r>
              <a:rPr lang="ko-KR" altLang="en-US"/>
              <a:t>부터 </a:t>
            </a:r>
            <a:r>
              <a:rPr lang="en-US" altLang="ko-KR"/>
              <a:t>16</a:t>
            </a:r>
            <a:r>
              <a:rPr lang="ko-KR" altLang="en-US"/>
              <a:t>까지 총 </a:t>
            </a:r>
            <a:r>
              <a:rPr lang="en-US" altLang="ko-KR"/>
              <a:t>17</a:t>
            </a:r>
            <a:r>
              <a:rPr lang="ko-KR" altLang="en-US"/>
              <a:t>개의 영역으로 나누었는데요</a:t>
            </a:r>
            <a:r>
              <a:rPr lang="en-US" altLang="ko-KR"/>
              <a:t>, </a:t>
            </a:r>
            <a:r>
              <a:rPr lang="ko-KR" altLang="en-US"/>
              <a:t>가장 왼쪽 영역은 </a:t>
            </a:r>
            <a:r>
              <a:rPr lang="en-US" altLang="ko-KR"/>
              <a:t>0, </a:t>
            </a:r>
            <a:r>
              <a:rPr lang="ko-KR" altLang="en-US"/>
              <a:t>가운데는 </a:t>
            </a:r>
            <a:r>
              <a:rPr lang="en-US" altLang="ko-KR"/>
              <a:t>8, </a:t>
            </a:r>
            <a:r>
              <a:rPr lang="ko-KR" altLang="en-US"/>
              <a:t>가장 오른쪽 영역은 </a:t>
            </a:r>
            <a:r>
              <a:rPr lang="en-US" altLang="ko-KR"/>
              <a:t>16 </a:t>
            </a:r>
            <a:r>
              <a:rPr lang="ko-KR" altLang="en-US"/>
              <a:t>이런 식입니다</a:t>
            </a:r>
            <a:r>
              <a:rPr lang="en-US" altLang="ko-KR"/>
              <a:t>. </a:t>
            </a:r>
            <a:r>
              <a:rPr lang="ko-KR" altLang="en-US"/>
              <a:t>그리고 각 영역에 따른 스티어링 휠의 조향각을 지정하였습니다</a:t>
            </a:r>
            <a:r>
              <a:rPr lang="en-US" altLang="ko-KR"/>
              <a:t>. </a:t>
            </a:r>
            <a:r>
              <a:rPr lang="ko-KR" altLang="en-US"/>
              <a:t>그 후 영상 처리 프로그램으로부터 </a:t>
            </a:r>
            <a:r>
              <a:rPr lang="en-US" altLang="ko-KR"/>
              <a:t>Serial </a:t>
            </a:r>
            <a:r>
              <a:rPr lang="ko-KR" altLang="en-US"/>
              <a:t>정보를 수신하여 모터를 제어하게 됩니다</a:t>
            </a:r>
            <a:r>
              <a:rPr lang="en-US" altLang="ko-KR"/>
              <a:t>. </a:t>
            </a:r>
            <a:r>
              <a:rPr lang="ko-KR" altLang="en-US"/>
              <a:t>정지 신호가 들어오면 제동 모터를 작동시켜 정지하게 되구요</a:t>
            </a:r>
            <a:r>
              <a:rPr lang="en-US" altLang="ko-KR"/>
              <a:t>, </a:t>
            </a:r>
            <a:r>
              <a:rPr lang="ko-KR" altLang="en-US"/>
              <a:t>현재 스티어링 휠의 각도와 인식된 영상의 현재 정보를 인식하여 현재 각도 영역보다 왼쪽에 있다면 좌회전</a:t>
            </a:r>
            <a:r>
              <a:rPr lang="en-US" altLang="ko-KR"/>
              <a:t>, </a:t>
            </a:r>
            <a:r>
              <a:rPr lang="ko-KR" altLang="en-US"/>
              <a:t>현재 각도 영역에 있다면 직진</a:t>
            </a:r>
            <a:r>
              <a:rPr lang="en-US" altLang="ko-KR"/>
              <a:t>, </a:t>
            </a:r>
            <a:r>
              <a:rPr lang="ko-KR" altLang="en-US"/>
              <a:t>현재 각도보다 오른쪽에 있다면 우회전을 하게 됩니다</a:t>
            </a:r>
            <a:r>
              <a:rPr lang="en-US" altLang="ko-KR"/>
              <a:t>. </a:t>
            </a:r>
            <a:r>
              <a:rPr lang="ko-KR" altLang="en-US"/>
              <a:t>상세 수치는 이후에 캘리브레이션 과정을 설명할 때 보충해서 설명해 드리도록 하겠습니다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955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1187C8-54E0-4016-A932-8961F3AF3750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16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 </a:t>
            </a:r>
            <a:r>
              <a:rPr lang="ko-KR" altLang="en-US"/>
              <a:t>앞서 말씀드린 모터 제어 알고리즘의 출력 및 분석화면 입니다</a:t>
            </a:r>
            <a:r>
              <a:rPr lang="en-US" altLang="ko-KR"/>
              <a:t>.</a:t>
            </a:r>
          </a:p>
          <a:p>
            <a:r>
              <a:rPr lang="ko-KR" altLang="en-US"/>
              <a:t>영상인식을 통해 현재 추적중인 라인의 위치를 실시간으로 측정하여 화면에 출력합니다</a:t>
            </a:r>
            <a:r>
              <a:rPr lang="en-US" altLang="ko-KR"/>
              <a:t>.</a:t>
            </a:r>
          </a:p>
          <a:p>
            <a:r>
              <a:rPr lang="ko-KR" altLang="en-US"/>
              <a:t>이때</a:t>
            </a:r>
            <a:r>
              <a:rPr lang="en-US" altLang="ko-KR"/>
              <a:t>, </a:t>
            </a:r>
            <a:r>
              <a:rPr lang="ko-KR" altLang="en-US"/>
              <a:t>매 순간의 신호를 그대로 아두이노에 전송하게 되면</a:t>
            </a:r>
            <a:r>
              <a:rPr lang="en-US" altLang="ko-KR"/>
              <a:t>, </a:t>
            </a:r>
            <a:r>
              <a:rPr lang="ko-KR" altLang="en-US"/>
              <a:t>데이터 처리 속도 차이로 인해 데이터 쌓임 현상이 발생하게 됩니다</a:t>
            </a:r>
            <a:r>
              <a:rPr lang="en-US" altLang="ko-KR"/>
              <a:t>. </a:t>
            </a:r>
            <a:r>
              <a:rPr lang="ko-KR" altLang="en-US"/>
              <a:t>이를 방지하기 위해 </a:t>
            </a:r>
            <a:r>
              <a:rPr lang="en-US" altLang="ko-KR"/>
              <a:t>Sleep time</a:t>
            </a:r>
            <a:r>
              <a:rPr lang="ko-KR" altLang="en-US"/>
              <a:t>을 두게 됩니다</a:t>
            </a:r>
            <a:r>
              <a:rPr lang="en-US" altLang="ko-KR"/>
              <a:t>.</a:t>
            </a:r>
          </a:p>
          <a:p>
            <a:r>
              <a:rPr lang="en-US" altLang="ko-KR"/>
              <a:t>Sleep time</a:t>
            </a:r>
            <a:r>
              <a:rPr lang="ko-KR" altLang="en-US"/>
              <a:t>을 통해 측정되는 데이터들 중 특정 횟수의 데이터가 측정될 때만 아두이노로 신호를 보내 처리하게 됩니다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자율주행에서 안전이 가장 중요한 요소이니 만큼</a:t>
            </a:r>
            <a:r>
              <a:rPr lang="en-US" altLang="ko-KR"/>
              <a:t>, </a:t>
            </a:r>
            <a:r>
              <a:rPr lang="ko-KR" altLang="en-US"/>
              <a:t>아두이노로 부터 송신 신호가 잘 수신 되었는지 여부를 </a:t>
            </a:r>
            <a:r>
              <a:rPr lang="en-US" altLang="ko-KR"/>
              <a:t>ACK </a:t>
            </a:r>
            <a:r>
              <a:rPr lang="ko-KR" altLang="en-US"/>
              <a:t>신호를 통해 판단합니다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ACK </a:t>
            </a:r>
            <a:r>
              <a:rPr lang="ko-KR" altLang="en-US"/>
              <a:t>신호가 돌아오지 않으면</a:t>
            </a:r>
            <a:r>
              <a:rPr lang="en-US" altLang="ko-KR"/>
              <a:t>, </a:t>
            </a:r>
            <a:r>
              <a:rPr lang="ko-KR" altLang="en-US"/>
              <a:t>현재 태블릿과 아두이노가 통신 불량 상태이므로 시스템을 정지하게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다음은 브레이크 모터 조절 값 통신 입니다</a:t>
            </a:r>
            <a:r>
              <a:rPr lang="en-US" altLang="ko-KR"/>
              <a:t>. </a:t>
            </a:r>
            <a:r>
              <a:rPr lang="ko-KR" altLang="en-US"/>
              <a:t>앞서 말씀드린 노란색</a:t>
            </a:r>
            <a:r>
              <a:rPr lang="en-US" altLang="ko-KR"/>
              <a:t> ROI </a:t>
            </a:r>
            <a:r>
              <a:rPr lang="ko-KR" altLang="en-US"/>
              <a:t>박스를 통해 정지선을 인식 한 뒤 아두이노로 정지 신호를 보내게 됩니다</a:t>
            </a:r>
            <a:r>
              <a:rPr lang="en-US" altLang="ko-KR"/>
              <a:t>. </a:t>
            </a:r>
            <a:r>
              <a:rPr lang="ko-KR" altLang="en-US"/>
              <a:t>정지 신호 송신 이후로는 아두이노로 조향 데이터를 송신하지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저희는 이와 같은 영상처리와 모터 제어 과정을 통해 자율주행을 진행하였습니다</a:t>
            </a:r>
            <a:r>
              <a:rPr lang="en-US" altLang="ko-KR"/>
              <a:t>. </a:t>
            </a:r>
            <a:r>
              <a:rPr lang="ko-KR" altLang="en-US"/>
              <a:t>그러면 이제 자율주행을 위한 하드웨어 부분을 설명드리도록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976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9F0CFA-E8CC-410A-9B3A-56C5A332A3DD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286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자율 주행에서 가장 중요한 조향을 위해 스티어링 축 옆에 설치했던 기어 박스 설계 과정에 대해 설명드리도록 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저희는 이와 같은 과정을 통해 기어 박스를 설계하였습니다</a:t>
            </a:r>
            <a:r>
              <a:rPr lang="en-US" altLang="ko-KR"/>
              <a:t>.</a:t>
            </a:r>
          </a:p>
          <a:p>
            <a:r>
              <a:rPr lang="ko-KR" altLang="en-US"/>
              <a:t>먼저 설계 목적을 분명히 하고</a:t>
            </a:r>
            <a:r>
              <a:rPr lang="en-US" altLang="ko-KR"/>
              <a:t>, </a:t>
            </a:r>
            <a:r>
              <a:rPr lang="ko-KR" altLang="en-US"/>
              <a:t>구체적인 구상을 진행하였습니다</a:t>
            </a:r>
            <a:r>
              <a:rPr lang="en-US" altLang="ko-KR"/>
              <a:t>. </a:t>
            </a:r>
            <a:r>
              <a:rPr lang="ko-KR" altLang="en-US"/>
              <a:t>그리고 구상을 통해 정해진 모양에 대해 자율주행을 위한 중점 사항을 반영하는 작업을 거쳤습니다</a:t>
            </a:r>
            <a:r>
              <a:rPr lang="en-US" altLang="ko-KR"/>
              <a:t>.</a:t>
            </a:r>
          </a:p>
          <a:p>
            <a:r>
              <a:rPr lang="ko-KR" altLang="en-US"/>
              <a:t>이후 제작을 위해 차량의 실제 설치 위치의 공간을 측정 하고 이를 바탕으로 </a:t>
            </a:r>
            <a:r>
              <a:rPr lang="en-US" altLang="ko-KR"/>
              <a:t>CAD </a:t>
            </a:r>
            <a:r>
              <a:rPr lang="ko-KR" altLang="en-US"/>
              <a:t>프로그램을 이용하여 각 부품을 제작 주문했습니다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제작 주문한 부품을 모두 수령 후</a:t>
            </a:r>
            <a:r>
              <a:rPr lang="en-US" altLang="ko-KR"/>
              <a:t>, </a:t>
            </a:r>
            <a:r>
              <a:rPr lang="ko-KR" altLang="en-US"/>
              <a:t>실제 조립 및 설치과정을 거치고 시험 작동을 통해 테스트 및 보강 작업을 진행하였습니다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996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F3495C-E8BE-42D0-AA8D-DB05FB48292B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72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다음은 실제 설계 및 제작</a:t>
            </a:r>
            <a:r>
              <a:rPr lang="en-US" altLang="ko-KR" dirty="0"/>
              <a:t>, </a:t>
            </a:r>
            <a:r>
              <a:rPr lang="ko-KR" altLang="en-US" dirty="0"/>
              <a:t>설치 사진입니다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017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084C65-5062-4124-978A-75DCF29A1E68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84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자율주행의 한 과정인 제동과 관련하여 다음과 같은 방법을 이용해 제작하였습니다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2037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878166-0E96-46BA-925A-D45B280EEE25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078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62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7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02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7BDCF-080C-4888-9B02-0F29D91B1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59EB5A-71D1-4258-BACC-932B1217E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DCBD2-73F7-4F2C-A078-BEF8DCA5A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36B8901F-4263-4ED1-8222-F06F6B1A6102}" type="datetimeFigureOut">
              <a:rPr lang="ko-KR" altLang="en-US" smtClean="0">
                <a:solidFill>
                  <a:prstClr val="black"/>
                </a:solidFill>
              </a:rPr>
              <a:pPr defTabSz="457200" latinLnBrk="0"/>
              <a:t>2018-07-09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7A749C-6189-4E02-9235-2A0C1B90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8A9279-096F-4E5D-9B4A-332037B7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FF10E6CF-9200-47A0-BF7A-BC3DAEC4CC6B}" type="slidenum">
              <a:rPr lang="ko-KR" altLang="en-US" smtClean="0">
                <a:solidFill>
                  <a:prstClr val="black"/>
                </a:solidFill>
              </a:rPr>
              <a:pPr defTabSz="457200" latinLnBrk="0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885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003AE-88F7-4F21-8535-D8AB022E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7D8F26-BEA0-4BF3-B71E-ABC635FBA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CBDB83-C15D-497D-A472-F96CA6C5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36B8901F-4263-4ED1-8222-F06F6B1A6102}" type="datetimeFigureOut">
              <a:rPr lang="ko-KR" altLang="en-US" smtClean="0">
                <a:solidFill>
                  <a:prstClr val="black"/>
                </a:solidFill>
              </a:rPr>
              <a:pPr defTabSz="457200" latinLnBrk="0"/>
              <a:t>2018-07-09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CC2D5-B5AB-4414-B75B-DAE3826A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13F60-FB85-4361-9649-9812BD1A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FF10E6CF-9200-47A0-BF7A-BC3DAEC4CC6B}" type="slidenum">
              <a:rPr lang="ko-KR" altLang="en-US" smtClean="0">
                <a:solidFill>
                  <a:prstClr val="black"/>
                </a:solidFill>
              </a:rPr>
              <a:pPr defTabSz="457200" latinLnBrk="0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83214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E7C1E-C3BE-4507-B356-3FAF1952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F6E482-6E70-4F7D-84B8-E77B518CD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D7C1F-5D79-46DB-BA1A-4C0D0F0F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36B8901F-4263-4ED1-8222-F06F6B1A6102}" type="datetimeFigureOut">
              <a:rPr lang="ko-KR" altLang="en-US" smtClean="0">
                <a:solidFill>
                  <a:prstClr val="black"/>
                </a:solidFill>
              </a:rPr>
              <a:pPr defTabSz="457200" latinLnBrk="0"/>
              <a:t>2018-07-09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9D212-AF50-4E07-80F7-892425853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8EB414-0FE0-4A97-83AC-BFA6BD93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FF10E6CF-9200-47A0-BF7A-BC3DAEC4CC6B}" type="slidenum">
              <a:rPr lang="ko-KR" altLang="en-US" smtClean="0">
                <a:solidFill>
                  <a:prstClr val="black"/>
                </a:solidFill>
              </a:rPr>
              <a:pPr defTabSz="457200" latinLnBrk="0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4092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47E50-D29A-4796-A023-B2AD8A6E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EAB68-A0BB-416C-A960-765FB3C5C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169032-D883-41BD-93C5-BE4474F51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9FACB-4059-457B-BAC0-6A321915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36B8901F-4263-4ED1-8222-F06F6B1A6102}" type="datetimeFigureOut">
              <a:rPr lang="ko-KR" altLang="en-US" smtClean="0">
                <a:solidFill>
                  <a:prstClr val="black"/>
                </a:solidFill>
              </a:rPr>
              <a:pPr defTabSz="457200" latinLnBrk="0"/>
              <a:t>2018-07-09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2A8C6-5493-45F3-8CAB-18AB01CE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761FB-A88D-42F0-8EC3-CEFACEE3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FF10E6CF-9200-47A0-BF7A-BC3DAEC4CC6B}" type="slidenum">
              <a:rPr lang="ko-KR" altLang="en-US" smtClean="0">
                <a:solidFill>
                  <a:prstClr val="black"/>
                </a:solidFill>
              </a:rPr>
              <a:pPr defTabSz="457200" latinLnBrk="0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7243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C6BE4-2F94-440D-AE6A-41BBA33A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92DB7E-A3D6-4087-A368-3969C2855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EC3F6-CCA5-46CA-A3FA-6E9A4CA98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91E732-1E7C-4F29-8B76-4B07E8A3B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1E827B-0496-429A-9030-4BDA7D8E7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523E76-DAE0-48B6-BB78-53483217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36B8901F-4263-4ED1-8222-F06F6B1A6102}" type="datetimeFigureOut">
              <a:rPr lang="ko-KR" altLang="en-US" smtClean="0">
                <a:solidFill>
                  <a:prstClr val="black"/>
                </a:solidFill>
              </a:rPr>
              <a:pPr defTabSz="457200" latinLnBrk="0"/>
              <a:t>2018-07-09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B9CB46-E04E-405F-AC4C-3E47316D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B31E50-FD66-44E1-A00B-7191BCE4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FF10E6CF-9200-47A0-BF7A-BC3DAEC4CC6B}" type="slidenum">
              <a:rPr lang="ko-KR" altLang="en-US" smtClean="0">
                <a:solidFill>
                  <a:prstClr val="black"/>
                </a:solidFill>
              </a:rPr>
              <a:pPr defTabSz="457200" latinLnBrk="0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109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원유인\Desktop\그룹로고\현대자동차그룹.png">
            <a:extLst>
              <a:ext uri="{FF2B5EF4-FFF2-40B4-BE49-F238E27FC236}">
                <a16:creationId xmlns:a16="http://schemas.microsoft.com/office/drawing/2014/main" id="{C266BA12-0726-4F26-9E46-8E944864DB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23" y="6380102"/>
            <a:ext cx="151553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원유인\Desktop\그룹로고\현대엔지비.png">
            <a:extLst>
              <a:ext uri="{FF2B5EF4-FFF2-40B4-BE49-F238E27FC236}">
                <a16:creationId xmlns:a16="http://schemas.microsoft.com/office/drawing/2014/main" id="{6D24FAF7-6AC2-492D-9E3A-ACA20C4F1C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040" y="6398029"/>
            <a:ext cx="1331221" cy="39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2739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원유인\Desktop\그룹로고\현대자동차그룹.png">
            <a:extLst>
              <a:ext uri="{FF2B5EF4-FFF2-40B4-BE49-F238E27FC236}">
                <a16:creationId xmlns:a16="http://schemas.microsoft.com/office/drawing/2014/main" id="{07CE18C9-CC88-40FC-8AD1-1BC12D8D0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23" y="6380102"/>
            <a:ext cx="151553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원유인\Desktop\그룹로고\현대엔지비.png">
            <a:extLst>
              <a:ext uri="{FF2B5EF4-FFF2-40B4-BE49-F238E27FC236}">
                <a16:creationId xmlns:a16="http://schemas.microsoft.com/office/drawing/2014/main" id="{669D11A1-15E7-4786-AA43-227B1A661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040" y="6398029"/>
            <a:ext cx="1331221" cy="39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B68910-12E9-4589-AA30-38B37A843869}"/>
              </a:ext>
            </a:extLst>
          </p:cNvPr>
          <p:cNvCxnSpPr>
            <a:cxnSpLocks/>
          </p:cNvCxnSpPr>
          <p:nvPr userDrawn="1"/>
        </p:nvCxnSpPr>
        <p:spPr>
          <a:xfrm>
            <a:off x="9906001" y="741760"/>
            <a:ext cx="1946031" cy="0"/>
          </a:xfrm>
          <a:prstGeom prst="line">
            <a:avLst/>
          </a:prstGeom>
          <a:ln w="28575">
            <a:solidFill>
              <a:srgbClr val="77D4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CFCFD4-0EE2-47C6-A16B-08D361195E3A}"/>
              </a:ext>
            </a:extLst>
          </p:cNvPr>
          <p:cNvCxnSpPr>
            <a:cxnSpLocks/>
          </p:cNvCxnSpPr>
          <p:nvPr userDrawn="1"/>
        </p:nvCxnSpPr>
        <p:spPr>
          <a:xfrm>
            <a:off x="407449" y="741760"/>
            <a:ext cx="9334428" cy="0"/>
          </a:xfrm>
          <a:prstGeom prst="line">
            <a:avLst/>
          </a:prstGeom>
          <a:ln w="28575">
            <a:solidFill>
              <a:srgbClr val="77D4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210CE981-F1A1-4A3C-80FA-4A82C858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635" y="208605"/>
            <a:ext cx="5783221" cy="525471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 dirty="0" err="1"/>
              <a:t>미느문성비느장</a:t>
            </a:r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97E735A-76D1-4F3B-8E4C-D1E3EA49E906}"/>
              </a:ext>
            </a:extLst>
          </p:cNvPr>
          <p:cNvSpPr txBox="1">
            <a:spLocks/>
          </p:cNvSpPr>
          <p:nvPr userDrawn="1"/>
        </p:nvSpPr>
        <p:spPr>
          <a:xfrm>
            <a:off x="8894042" y="278941"/>
            <a:ext cx="3028329" cy="52547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현대하모니 M" panose="02020603020101020101" pitchFamily="18" charset="-127"/>
                <a:cs typeface="+mj-cs"/>
              </a:rPr>
              <a:t>14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현대하모니 M" panose="02020603020101020101" pitchFamily="18" charset="-127"/>
                <a:cs typeface="+mj-cs"/>
              </a:rPr>
              <a:t>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현대하모니 M" panose="02020603020101020101" pitchFamily="18" charset="-127"/>
                <a:cs typeface="+mj-cs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현대하모니 M" panose="02020603020101020101" pitchFamily="18" charset="-127"/>
                <a:cs typeface="+mj-cs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86744775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4EA2E-F7EF-4381-87FC-ECDBBFD7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CA3C2-1762-4242-96A5-9D9C13EB0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59FAC9-D5F7-4C38-996F-F62B42BF4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F2162-CAB0-452B-9BD1-6BA5DE05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36B8901F-4263-4ED1-8222-F06F6B1A6102}" type="datetimeFigureOut">
              <a:rPr lang="ko-KR" altLang="en-US" smtClean="0">
                <a:solidFill>
                  <a:prstClr val="black"/>
                </a:solidFill>
              </a:rPr>
              <a:pPr defTabSz="457200" latinLnBrk="0"/>
              <a:t>2018-07-09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37149B-3733-47FB-BBB3-EF6E7DDA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912424-2BCA-4EA9-BFA8-1D0A5589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FF10E6CF-9200-47A0-BF7A-BC3DAEC4CC6B}" type="slidenum">
              <a:rPr lang="ko-KR" altLang="en-US" smtClean="0">
                <a:solidFill>
                  <a:prstClr val="black"/>
                </a:solidFill>
              </a:rPr>
              <a:pPr defTabSz="457200" latinLnBrk="0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6734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05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1B7DD-5C63-4111-892A-D469A89E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AC5376-1F1F-4571-882B-7EA105ECC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1764E-CAEE-49FE-A8B5-19B5C08BF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285D6B-9766-4D37-86A0-881A6294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36B8901F-4263-4ED1-8222-F06F6B1A6102}" type="datetimeFigureOut">
              <a:rPr lang="ko-KR" altLang="en-US" smtClean="0">
                <a:solidFill>
                  <a:prstClr val="black"/>
                </a:solidFill>
              </a:rPr>
              <a:pPr defTabSz="457200" latinLnBrk="0"/>
              <a:t>2018-07-09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B4E296-4B47-4B9E-B7D0-556CA0B5A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48C5C0-5D7C-4148-9788-BB21E79D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FF10E6CF-9200-47A0-BF7A-BC3DAEC4CC6B}" type="slidenum">
              <a:rPr lang="ko-KR" altLang="en-US" smtClean="0">
                <a:solidFill>
                  <a:prstClr val="black"/>
                </a:solidFill>
              </a:rPr>
              <a:pPr defTabSz="457200" latinLnBrk="0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86143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70D4-BFE3-45F4-B122-34CD5DC0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98E5C-1C56-43B1-B497-D57F8A112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2A424-B911-4A76-843A-AC38A9CC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36B8901F-4263-4ED1-8222-F06F6B1A6102}" type="datetimeFigureOut">
              <a:rPr lang="ko-KR" altLang="en-US" smtClean="0">
                <a:solidFill>
                  <a:prstClr val="black"/>
                </a:solidFill>
              </a:rPr>
              <a:pPr defTabSz="457200" latinLnBrk="0"/>
              <a:t>2018-07-09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9CA334-D18D-453B-A30D-49AF63F5F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A1C49-F4B5-4839-ACC2-4ACF6F3E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FF10E6CF-9200-47A0-BF7A-BC3DAEC4CC6B}" type="slidenum">
              <a:rPr lang="ko-KR" altLang="en-US" smtClean="0">
                <a:solidFill>
                  <a:prstClr val="black"/>
                </a:solidFill>
              </a:rPr>
              <a:pPr defTabSz="457200" latinLnBrk="0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914577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09074F-C684-40E0-8760-B79B71D5F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B7712D-5354-49F6-9E73-EDD20E25E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20F307-3430-4FC1-99EE-0CC385C0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36B8901F-4263-4ED1-8222-F06F6B1A6102}" type="datetimeFigureOut">
              <a:rPr lang="ko-KR" altLang="en-US" smtClean="0">
                <a:solidFill>
                  <a:prstClr val="black"/>
                </a:solidFill>
              </a:rPr>
              <a:pPr defTabSz="457200" latinLnBrk="0"/>
              <a:t>2018-07-09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486B6-D657-4BAA-983A-BD6A9A299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CB704-B02D-4BEC-918D-90D5F84F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457200" latinLnBrk="0"/>
            <a:fld id="{FF10E6CF-9200-47A0-BF7A-BC3DAEC4CC6B}" type="slidenum">
              <a:rPr lang="ko-KR" altLang="en-US" smtClean="0">
                <a:solidFill>
                  <a:prstClr val="black"/>
                </a:solidFill>
              </a:rPr>
              <a:pPr defTabSz="457200" latinLnBrk="0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58340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332154" y="2689225"/>
            <a:ext cx="11523785" cy="230188"/>
            <a:chOff x="329" y="1821"/>
            <a:chExt cx="6071" cy="0"/>
          </a:xfrm>
        </p:grpSpPr>
        <p:sp>
          <p:nvSpPr>
            <p:cNvPr id="3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5" name="Picture 2" descr="C:\Users\원유인\Desktop\그룹로고\현대자동차그룹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2075"/>
            <a:ext cx="1398954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원유인\Desktop\그룹로고\현대엔지비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483351"/>
            <a:ext cx="109219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978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4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5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6" name="Picture 2" descr="C:\Users\원유인\Desktop\그룹로고\현대자동차그룹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2075"/>
            <a:ext cx="1398954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원유인\Desktop\그룹로고\현대엔지비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483351"/>
            <a:ext cx="109219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개체 틀 1"/>
          <p:cNvSpPr>
            <a:spLocks noGrp="1"/>
          </p:cNvSpPr>
          <p:nvPr>
            <p:ph type="title"/>
          </p:nvPr>
        </p:nvSpPr>
        <p:spPr bwMode="auto">
          <a:xfrm>
            <a:off x="352089" y="92522"/>
            <a:ext cx="10618299" cy="56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B9523F2C-28A3-4AD3-BE29-3968F78CC594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41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3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4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5" name="Picture 2" descr="C:\Users\원유인\Desktop\그룹로고\현대자동차그룹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2075"/>
            <a:ext cx="1398954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원유인\Desktop\그룹로고\현대엔지비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483351"/>
            <a:ext cx="109219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D74F405B-687D-4DF2-8ACC-2F06805641A9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4248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3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4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5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939" y="6584951"/>
            <a:ext cx="77372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b="1">
                <a:solidFill>
                  <a:srgbClr val="7F7F7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8194EA09-CCBF-44A4-925B-90A38D8F811D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69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4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5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6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939" y="6584951"/>
            <a:ext cx="77372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개체 틀 1"/>
          <p:cNvSpPr>
            <a:spLocks noGrp="1"/>
          </p:cNvSpPr>
          <p:nvPr>
            <p:ph type="title"/>
          </p:nvPr>
        </p:nvSpPr>
        <p:spPr bwMode="auto">
          <a:xfrm>
            <a:off x="352089" y="92522"/>
            <a:ext cx="10618299" cy="56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3A47BA5B-8610-45F1-BE37-17DE2B68A78E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31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3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4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5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939" y="6584951"/>
            <a:ext cx="77372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5036C39F-18BE-4D5E-AB51-6A06EEAFF0CB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76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4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5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6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939" y="6584951"/>
            <a:ext cx="77372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개체 틀 1"/>
          <p:cNvSpPr>
            <a:spLocks noGrp="1"/>
          </p:cNvSpPr>
          <p:nvPr>
            <p:ph type="title"/>
          </p:nvPr>
        </p:nvSpPr>
        <p:spPr bwMode="auto">
          <a:xfrm>
            <a:off x="352089" y="92522"/>
            <a:ext cx="10618299" cy="56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91E00296-0736-4332-841B-24A8D427A2BF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5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0964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7" name="Picture 2" descr="C:\Users\원유인\Desktop\그룹로고\현대자동차그룹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2075"/>
            <a:ext cx="1398954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원유인\Desktop\그룹로고\현대엔지비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483351"/>
            <a:ext cx="109219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559899" y="116632"/>
            <a:ext cx="8283483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726831" y="980728"/>
            <a:ext cx="3872337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FE6F65EB-6171-43C2-9575-396FEC11D6F8}" type="slidenum">
              <a:rPr lang="ko-KR" altLang="en-US" smtClean="0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677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7" name="Picture 2" descr="C:\Users\원유인\Desktop\그룹로고\현대자동차그룹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2075"/>
            <a:ext cx="1398954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원유인\Desktop\그룹로고\현대엔지비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483351"/>
            <a:ext cx="109219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559899" y="116632"/>
            <a:ext cx="8283483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726832" y="980728"/>
            <a:ext cx="3872337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424A0B59-B5A3-48BE-9639-EA7E94AC1A3E}" type="slidenum">
              <a:rPr lang="ko-KR" altLang="en-US" smtClean="0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316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7" name="Picture 2" descr="C:\Users\원유인\Desktop\그룹로고\현대자동차그룹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2075"/>
            <a:ext cx="1398954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원유인\Desktop\그룹로고\현대엔지비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483351"/>
            <a:ext cx="109219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559899" y="116632"/>
            <a:ext cx="8283483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726832" y="980728"/>
            <a:ext cx="3872337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A91EB25A-D3F9-40F6-ADBD-59E50D9D4D74}" type="slidenum">
              <a:rPr lang="ko-KR" altLang="en-US" smtClean="0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0901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7" name="Picture 2" descr="C:\Users\원유인\Desktop\그룹로고\현대자동차그룹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2075"/>
            <a:ext cx="1398954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원유인\Desktop\그룹로고\현대엔지비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483351"/>
            <a:ext cx="109219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559899" y="116632"/>
            <a:ext cx="8283483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726832" y="980728"/>
            <a:ext cx="3872337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A23B5DAA-059F-492A-9118-5DD14F44FF81}" type="slidenum">
              <a:rPr lang="ko-KR" altLang="en-US" smtClean="0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09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7" name="Picture 2" descr="C:\Users\원유인\Desktop\그룹로고\현대자동차그룹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2075"/>
            <a:ext cx="1398954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원유인\Desktop\그룹로고\현대엔지비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483351"/>
            <a:ext cx="109219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559899" y="116632"/>
            <a:ext cx="8283483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726832" y="980728"/>
            <a:ext cx="3872337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97D3DA47-4AFF-4A6B-B19E-029B919CC3C0}" type="slidenum">
              <a:rPr lang="ko-KR" altLang="en-US" smtClean="0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0148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7" name="Picture 2" descr="C:\Users\원유인\Desktop\그룹로고\현대자동차그룹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2075"/>
            <a:ext cx="1398954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원유인\Desktop\그룹로고\현대엔지비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483351"/>
            <a:ext cx="109219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559899" y="116632"/>
            <a:ext cx="8283483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726832" y="980728"/>
            <a:ext cx="3872337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27D819F1-6C31-4EDD-9C2B-D3B77C9FFFD6}" type="slidenum">
              <a:rPr lang="ko-KR" altLang="en-US" smtClean="0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9157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pic>
        <p:nvPicPr>
          <p:cNvPr id="7" name="Picture 2" descr="C:\Users\원유인\Desktop\그룹로고\현대자동차그룹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2075"/>
            <a:ext cx="1398954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원유인\Desktop\그룹로고\현대엔지비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483351"/>
            <a:ext cx="109219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559899" y="116632"/>
            <a:ext cx="8283483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726832" y="980728"/>
            <a:ext cx="3872337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28BDCCC9-E5E6-446D-BDB5-29087903415E}" type="slidenum">
              <a:rPr lang="ko-KR" altLang="en-US" smtClean="0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807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332154" y="2689225"/>
            <a:ext cx="11523785" cy="230188"/>
            <a:chOff x="329" y="1821"/>
            <a:chExt cx="6071" cy="0"/>
          </a:xfrm>
        </p:grpSpPr>
        <p:sp>
          <p:nvSpPr>
            <p:cNvPr id="3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endParaRPr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endParaRPr>
            </a:p>
          </p:txBody>
        </p:sp>
      </p:grpSp>
      <p:pic>
        <p:nvPicPr>
          <p:cNvPr id="5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416" y="6454776"/>
            <a:ext cx="93198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2" y="6370639"/>
            <a:ext cx="1563077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1824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3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endParaRPr>
            </a:p>
          </p:txBody>
        </p:sp>
        <p:sp>
          <p:nvSpPr>
            <p:cNvPr id="4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endParaRPr>
            </a:p>
          </p:txBody>
        </p:sp>
      </p:grpSp>
      <p:pic>
        <p:nvPicPr>
          <p:cNvPr id="5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416" y="6454776"/>
            <a:ext cx="93198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2" y="6370639"/>
            <a:ext cx="1563077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B8998561-FCD3-4573-B38A-F2236855C17D}" type="slidenum">
              <a:rPr lang="ko-KR" altLang="en-US" smtClean="0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40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6C0BD874-2AE7-48F3-8E4E-539D40799A44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1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548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3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endParaRPr>
            </a:p>
          </p:txBody>
        </p:sp>
        <p:sp>
          <p:nvSpPr>
            <p:cNvPr id="4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endParaRPr>
            </a:p>
          </p:txBody>
        </p:sp>
      </p:grpSp>
      <p:pic>
        <p:nvPicPr>
          <p:cNvPr id="5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416" y="6454776"/>
            <a:ext cx="93198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2" y="6370639"/>
            <a:ext cx="1563077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1236570" y="328614"/>
            <a:ext cx="609600" cy="363537"/>
          </a:xfrm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E13AF69F-7774-4D6A-8798-E882D232CA2E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5113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endParaRPr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endParaRPr>
            </a:p>
          </p:txBody>
        </p:sp>
      </p:grpSp>
      <p:pic>
        <p:nvPicPr>
          <p:cNvPr id="7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416" y="6454776"/>
            <a:ext cx="93198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2" y="6370639"/>
            <a:ext cx="1563077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335360" y="186210"/>
            <a:ext cx="8283483" cy="506486"/>
          </a:xfrm>
        </p:spPr>
        <p:txBody>
          <a:bodyPr/>
          <a:lstStyle>
            <a:lvl1pPr algn="l">
              <a:defRPr sz="28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423985" y="713831"/>
            <a:ext cx="3872337" cy="36004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600" b="1">
                <a:solidFill>
                  <a:srgbClr val="000000"/>
                </a:solidFill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F4B08AA6-8A25-401D-932A-CC7FF7A79E70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703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336062" y="703263"/>
            <a:ext cx="11519877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endParaRPr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endParaRPr>
            </a:p>
          </p:txBody>
        </p:sp>
      </p:grpSp>
      <p:pic>
        <p:nvPicPr>
          <p:cNvPr id="7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416" y="6454776"/>
            <a:ext cx="93198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2" y="6370639"/>
            <a:ext cx="1563077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335360" y="186210"/>
            <a:ext cx="8283483" cy="506486"/>
          </a:xfrm>
        </p:spPr>
        <p:txBody>
          <a:bodyPr/>
          <a:lstStyle>
            <a:lvl1pPr algn="l">
              <a:defRPr sz="26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726832" y="980728"/>
            <a:ext cx="3872337" cy="36004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600" b="1">
                <a:solidFill>
                  <a:srgbClr val="000000"/>
                </a:solidFill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A15DF929-D4F8-4AE0-BF48-86F91469265F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15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8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6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3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8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7F945-6FB6-4832-B401-04CCBE1C55EF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9B325-A9FB-460C-A014-B0D9CC3E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83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CC2A530-088A-479B-8FC7-F1595D1B7CE3}"/>
              </a:ext>
            </a:extLst>
          </p:cNvPr>
          <p:cNvSpPr/>
          <p:nvPr userDrawn="1"/>
        </p:nvSpPr>
        <p:spPr>
          <a:xfrm>
            <a:off x="-164122" y="0"/>
            <a:ext cx="12461631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현대하모니 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34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200" b="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200" b="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b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fld id="{9A6488F7-F7C9-4EAD-844D-0B0C3FCEDD98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2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8" r:id="rId4"/>
    <p:sldLayoutId id="2147483679" r:id="rId5"/>
    <p:sldLayoutId id="2147483680" r:id="rId6"/>
    <p:sldLayoutId id="2147483691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chemeClr val="tx1"/>
          </a:solidFill>
          <a:latin typeface="현대하모니 M" pitchFamily="18" charset="-127"/>
          <a:ea typeface="현대하모니 M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l" defTabSz="957838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300" b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 b="0">
                <a:solidFill>
                  <a:srgbClr val="898989"/>
                </a:solidFill>
                <a:latin typeface="현대하모니 L" pitchFamily="18" charset="-127"/>
                <a:ea typeface="현대하모니 L" pitchFamily="18" charset="-127"/>
              </a:defRPr>
            </a:lvl1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B07E6E12-6020-4BC8-B381-38B9EE482558}" type="slidenum">
              <a:rPr lang="ko-KR" altLang="en-US" smtClean="0"/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9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</p:sldLayoutIdLst>
  <p:hf hdr="0" ftr="0" dt="0"/>
  <p:txStyles>
    <p:titleStyle>
      <a:lvl1pPr algn="ctr" defTabSz="957263" rtl="0" eaLnBrk="0" fontAlgn="base" latinLnBrk="1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1984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39694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59540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7938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57188" indent="-357188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6288" indent="-298450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538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4813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23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05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7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94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813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19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38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5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7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96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515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434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353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4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8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microsoft.com/office/2007/relationships/hdphoto" Target="../media/hdphoto6.wdp"/><Relationship Id="rId5" Type="http://schemas.openxmlformats.org/officeDocument/2006/relationships/image" Target="../media/image79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자율</a:t>
            </a:r>
            <a:r>
              <a:rPr lang="en-US" altLang="ko-KR" dirty="0"/>
              <a:t> </a:t>
            </a:r>
            <a:r>
              <a:rPr lang="ko-KR" altLang="en-US" dirty="0"/>
              <a:t>주행 관련 자료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7128"/>
              </p:ext>
            </p:extLst>
          </p:nvPr>
        </p:nvGraphicFramePr>
        <p:xfrm>
          <a:off x="8493760" y="551920"/>
          <a:ext cx="2448560" cy="1235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560">
                  <a:extLst>
                    <a:ext uri="{9D8B030D-6E8A-4147-A177-3AD203B41FA5}">
                      <a16:colId xmlns:a16="http://schemas.microsoft.com/office/drawing/2014/main" val="2507703285"/>
                    </a:ext>
                  </a:extLst>
                </a:gridCol>
              </a:tblGrid>
              <a:tr h="1235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rgbClr val="FF0000"/>
                          </a:solidFill>
                        </a:rPr>
                        <a:t>대외비</a:t>
                      </a:r>
                      <a:endParaRPr lang="en-US" altLang="ko-KR" sz="32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절대 외부 유출 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51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24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E6145C3C-5793-41E4-BEE6-44FECC94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76" y="208606"/>
            <a:ext cx="4337416" cy="525471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77D4F5"/>
                </a:solidFill>
              </a:rPr>
              <a:t>04</a:t>
            </a:r>
            <a:r>
              <a:rPr lang="ko-KR" altLang="en-US" dirty="0"/>
              <a:t>  자율 주행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E8E7B28-13A3-439E-9FF6-A4072CF50407}"/>
              </a:ext>
            </a:extLst>
          </p:cNvPr>
          <p:cNvSpPr txBox="1">
            <a:spLocks/>
          </p:cNvSpPr>
          <p:nvPr/>
        </p:nvSpPr>
        <p:spPr bwMode="auto">
          <a:xfrm>
            <a:off x="1778976" y="1237559"/>
            <a:ext cx="8695060" cy="5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 인식 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Noise Filtering1 (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평균 데이터들과 큰 차이를 보이는 데이터 추출 및 제거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C387AE-C3AF-4740-98FB-F6753293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38" y="1727045"/>
            <a:ext cx="9969231" cy="5084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DE3AEB-1A2C-49CF-B736-FE5FD924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38" y="1727045"/>
            <a:ext cx="9969231" cy="508442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95B96C6-D27E-4DC1-8452-E3DC77C3A6AE}"/>
              </a:ext>
            </a:extLst>
          </p:cNvPr>
          <p:cNvSpPr/>
          <p:nvPr/>
        </p:nvSpPr>
        <p:spPr>
          <a:xfrm>
            <a:off x="3446137" y="4145812"/>
            <a:ext cx="265876" cy="292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672A83-6706-4BCD-90DC-0DC44F105587}"/>
              </a:ext>
            </a:extLst>
          </p:cNvPr>
          <p:cNvSpPr/>
          <p:nvPr/>
        </p:nvSpPr>
        <p:spPr>
          <a:xfrm>
            <a:off x="2549180" y="4098805"/>
            <a:ext cx="398814" cy="438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</p:spTree>
    <p:extLst>
      <p:ext uri="{BB962C8B-B14F-4D97-AF65-F5344CB8AC3E}">
        <p14:creationId xmlns:p14="http://schemas.microsoft.com/office/powerpoint/2010/main" val="304158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E6145C3C-5793-41E4-BEE6-44FECC94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76" y="208606"/>
            <a:ext cx="4337416" cy="525471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77D4F5"/>
                </a:solidFill>
              </a:rPr>
              <a:t>04</a:t>
            </a:r>
            <a:r>
              <a:rPr lang="ko-KR" altLang="en-US" dirty="0"/>
              <a:t>  자율 주행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0BBFE39D-5BED-46F3-AC6A-93A3A03E82FC}"/>
              </a:ext>
            </a:extLst>
          </p:cNvPr>
          <p:cNvSpPr txBox="1">
            <a:spLocks/>
          </p:cNvSpPr>
          <p:nvPr/>
        </p:nvSpPr>
        <p:spPr bwMode="auto">
          <a:xfrm>
            <a:off x="1778976" y="1237559"/>
            <a:ext cx="7406453" cy="5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 인식 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Noise Filtering2 (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일부 튀는 값들에 대한 조정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872B18-F284-41D6-B234-223D0469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38" y="1727045"/>
            <a:ext cx="9969231" cy="5084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B29F93-A07F-4939-870C-6001E3E3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38" y="1727043"/>
            <a:ext cx="9969231" cy="508442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C7324F8C-BE4E-4BF0-BD24-247D5D4A1690}"/>
              </a:ext>
            </a:extLst>
          </p:cNvPr>
          <p:cNvSpPr/>
          <p:nvPr/>
        </p:nvSpPr>
        <p:spPr>
          <a:xfrm>
            <a:off x="7320363" y="4049910"/>
            <a:ext cx="398814" cy="438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</p:spTree>
    <p:extLst>
      <p:ext uri="{BB962C8B-B14F-4D97-AF65-F5344CB8AC3E}">
        <p14:creationId xmlns:p14="http://schemas.microsoft.com/office/powerpoint/2010/main" val="42927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E6145C3C-5793-41E4-BEE6-44FECC94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76" y="208606"/>
            <a:ext cx="4337416" cy="525471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77D4F5"/>
                </a:solidFill>
              </a:rPr>
              <a:t>04</a:t>
            </a:r>
            <a:r>
              <a:rPr lang="ko-KR" altLang="en-US" dirty="0"/>
              <a:t>  자율 주행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EF7A9A7A-4C1F-4811-BB80-AAE24EAC1EEC}"/>
              </a:ext>
            </a:extLst>
          </p:cNvPr>
          <p:cNvSpPr txBox="1">
            <a:spLocks/>
          </p:cNvSpPr>
          <p:nvPr/>
        </p:nvSpPr>
        <p:spPr bwMode="auto">
          <a:xfrm>
            <a:off x="1778976" y="1237559"/>
            <a:ext cx="5918414" cy="5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 인식 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 검출 데이터 수 파악</a:t>
            </a:r>
            <a:endParaRPr lang="en-US" altLang="ko-KR" sz="1800" b="0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920CD7-7B21-47A1-AEC4-84A91F5E4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38" y="1727043"/>
            <a:ext cx="9969231" cy="508442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407F245-A7AB-496C-974B-9076B79ED865}"/>
              </a:ext>
            </a:extLst>
          </p:cNvPr>
          <p:cNvSpPr/>
          <p:nvPr/>
        </p:nvSpPr>
        <p:spPr>
          <a:xfrm flipH="1">
            <a:off x="2648478" y="4283414"/>
            <a:ext cx="124077" cy="136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10699A2-4019-4C07-82D8-31CD59230FB8}"/>
              </a:ext>
            </a:extLst>
          </p:cNvPr>
          <p:cNvSpPr/>
          <p:nvPr/>
        </p:nvSpPr>
        <p:spPr>
          <a:xfrm flipH="1">
            <a:off x="2604215" y="4275675"/>
            <a:ext cx="124077" cy="136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2D3A04-85FA-4D76-BD56-32E243047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85" t="72533" r="65265" b="15901"/>
          <a:stretch/>
        </p:blipFill>
        <p:spPr>
          <a:xfrm>
            <a:off x="5130873" y="4740431"/>
            <a:ext cx="1852269" cy="1208175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544A15D-D368-4A59-8C3C-C4FC2D3C2DE9}"/>
              </a:ext>
            </a:extLst>
          </p:cNvPr>
          <p:cNvCxnSpPr>
            <a:cxnSpLocks/>
          </p:cNvCxnSpPr>
          <p:nvPr/>
        </p:nvCxnSpPr>
        <p:spPr>
          <a:xfrm>
            <a:off x="5627885" y="4202336"/>
            <a:ext cx="3725092" cy="110185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111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689AA1F-E889-4E6C-A9A1-64C329E3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rgbClr val="77D4F5"/>
                </a:solidFill>
              </a:rPr>
              <a:t>04</a:t>
            </a:r>
            <a:r>
              <a:rPr lang="ko-KR" altLang="en-US" dirty="0"/>
              <a:t>  자율 주행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5846F271-2C1F-4023-9D95-D14C4EB152C1}"/>
              </a:ext>
            </a:extLst>
          </p:cNvPr>
          <p:cNvSpPr txBox="1">
            <a:spLocks/>
          </p:cNvSpPr>
          <p:nvPr/>
        </p:nvSpPr>
        <p:spPr bwMode="auto">
          <a:xfrm>
            <a:off x="1778976" y="968624"/>
            <a:ext cx="5918414" cy="5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800" b="0" dirty="0" err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장점</a:t>
            </a:r>
            <a:endParaRPr lang="en-US" altLang="ko-KR" sz="1800" b="0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3DE25A4-3815-461E-A1B7-13AB2D634B5E}"/>
              </a:ext>
            </a:extLst>
          </p:cNvPr>
          <p:cNvSpPr txBox="1">
            <a:spLocks/>
          </p:cNvSpPr>
          <p:nvPr/>
        </p:nvSpPr>
        <p:spPr bwMode="auto">
          <a:xfrm>
            <a:off x="2639042" y="1253211"/>
            <a:ext cx="7033700" cy="514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b="0" dirty="0" err="1">
                <a:solidFill>
                  <a:prstClr val="white"/>
                </a:solidFill>
                <a:latin typeface="+mj-ea"/>
                <a:ea typeface="현대하모니 M"/>
              </a:rPr>
              <a:t>전자클러치</a:t>
            </a:r>
            <a:r>
              <a:rPr lang="ko-KR" altLang="en-US" sz="1600" b="0" dirty="0">
                <a:solidFill>
                  <a:prstClr val="white"/>
                </a:solidFill>
                <a:latin typeface="+mj-ea"/>
                <a:ea typeface="현대하모니 M"/>
              </a:rPr>
              <a:t> </a:t>
            </a:r>
            <a:endParaRPr lang="en-US" altLang="ko-KR" sz="1600" b="0" dirty="0">
              <a:solidFill>
                <a:prstClr val="white"/>
              </a:solidFill>
              <a:latin typeface="+mj-ea"/>
              <a:ea typeface="현대하모니 M"/>
              <a:sym typeface="Wingdings" panose="05000000000000000000" pitchFamily="2" charset="2"/>
            </a:endParaRPr>
          </a:p>
          <a:p>
            <a:pPr marL="0" indent="0" defTabSz="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1600" b="0" dirty="0">
                <a:solidFill>
                  <a:prstClr val="white"/>
                </a:solidFill>
                <a:latin typeface="+mj-ea"/>
                <a:ea typeface="현대하모니 M"/>
                <a:sym typeface="Wingdings" panose="05000000000000000000" pitchFamily="2" charset="2"/>
              </a:rPr>
              <a:t>	</a:t>
            </a:r>
            <a:r>
              <a:rPr lang="ko-KR" altLang="en-US" sz="1600" b="0" dirty="0">
                <a:solidFill>
                  <a:prstClr val="white"/>
                </a:solidFill>
                <a:latin typeface="+mj-ea"/>
                <a:ea typeface="현대하모니 M"/>
                <a:sym typeface="Wingdings" panose="05000000000000000000" pitchFamily="2" charset="2"/>
              </a:rPr>
              <a:t>가장 완성도가 높은 </a:t>
            </a:r>
            <a:r>
              <a:rPr lang="en-US" altLang="ko-KR" sz="1600" dirty="0">
                <a:solidFill>
                  <a:srgbClr val="FFFF00"/>
                </a:solidFill>
                <a:latin typeface="+mj-ea"/>
                <a:ea typeface="현대하모니 M"/>
              </a:rPr>
              <a:t>Quick Lock &amp; Release </a:t>
            </a:r>
            <a:r>
              <a:rPr lang="ko-KR" altLang="en-US" sz="1600" dirty="0">
                <a:solidFill>
                  <a:srgbClr val="FFFF00"/>
                </a:solidFill>
                <a:latin typeface="+mj-ea"/>
                <a:ea typeface="현대하모니 M"/>
              </a:rPr>
              <a:t>구현</a:t>
            </a:r>
            <a:endParaRPr lang="en-US" altLang="ko-KR" sz="1600" dirty="0">
              <a:solidFill>
                <a:srgbClr val="FFFF00"/>
              </a:solidFill>
              <a:latin typeface="+mj-ea"/>
              <a:ea typeface="현대하모니 M"/>
            </a:endParaRPr>
          </a:p>
          <a:p>
            <a:pPr marL="0" indent="0" defTabSz="457200">
              <a:lnSpc>
                <a:spcPct val="150000"/>
              </a:lnSpc>
              <a:spcBef>
                <a:spcPct val="20000"/>
              </a:spcBef>
            </a:pPr>
            <a:endParaRPr lang="en-US" altLang="ko-KR" sz="1600" b="0" dirty="0">
              <a:solidFill>
                <a:prstClr val="white"/>
              </a:solidFill>
              <a:latin typeface="+mj-ea"/>
              <a:ea typeface="현대하모니 M"/>
            </a:endParaRPr>
          </a:p>
          <a:p>
            <a:pPr defTabSz="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b="0" dirty="0">
                <a:solidFill>
                  <a:prstClr val="white"/>
                </a:solidFill>
                <a:latin typeface="+mj-ea"/>
                <a:ea typeface="현대하모니 M"/>
              </a:rPr>
              <a:t>높은 신뢰도의 영상처리 데이터</a:t>
            </a:r>
            <a:endParaRPr lang="en-US" altLang="ko-KR" sz="1600" b="0" dirty="0">
              <a:solidFill>
                <a:prstClr val="white"/>
              </a:solidFill>
              <a:latin typeface="+mj-ea"/>
              <a:ea typeface="현대하모니 M"/>
            </a:endParaRPr>
          </a:p>
          <a:p>
            <a:pPr marL="0" indent="0" defTabSz="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1600" b="0" dirty="0">
                <a:solidFill>
                  <a:prstClr val="white"/>
                </a:solidFill>
                <a:latin typeface="+mj-ea"/>
                <a:ea typeface="현대하모니 M"/>
              </a:rPr>
              <a:t>	</a:t>
            </a:r>
            <a:r>
              <a:rPr lang="ko-KR" altLang="en-US" sz="1600" b="0" dirty="0">
                <a:solidFill>
                  <a:prstClr val="white"/>
                </a:solidFill>
                <a:latin typeface="+mj-ea"/>
                <a:ea typeface="현대하모니 M"/>
              </a:rPr>
              <a:t>여러 번의 노이즈 필터링을 통한 신뢰도 높은 데이터로 </a:t>
            </a:r>
            <a:r>
              <a:rPr lang="ko-KR" altLang="en-US" sz="1600" dirty="0">
                <a:solidFill>
                  <a:srgbClr val="FFFF00"/>
                </a:solidFill>
                <a:latin typeface="+mj-ea"/>
                <a:ea typeface="현대하모니 M"/>
              </a:rPr>
              <a:t>안정적인 모터제어 구현</a:t>
            </a:r>
            <a:endParaRPr lang="en-US" altLang="ko-KR" sz="1600" dirty="0">
              <a:solidFill>
                <a:srgbClr val="FFFF00"/>
              </a:solidFill>
              <a:latin typeface="+mj-ea"/>
              <a:ea typeface="현대하모니 M"/>
            </a:endParaRPr>
          </a:p>
          <a:p>
            <a:pPr marL="0" indent="0" defTabSz="457200">
              <a:lnSpc>
                <a:spcPct val="150000"/>
              </a:lnSpc>
              <a:spcBef>
                <a:spcPct val="20000"/>
              </a:spcBef>
            </a:pPr>
            <a:endParaRPr lang="en-US" altLang="ko-KR" sz="1600" b="0" dirty="0">
              <a:solidFill>
                <a:prstClr val="white"/>
              </a:solidFill>
              <a:latin typeface="+mj-ea"/>
              <a:ea typeface="현대하모니 M"/>
            </a:endParaRPr>
          </a:p>
          <a:p>
            <a:pPr defTabSz="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b="0" dirty="0">
                <a:solidFill>
                  <a:prstClr val="white"/>
                </a:solidFill>
                <a:latin typeface="+mj-ea"/>
                <a:ea typeface="현대하모니 M"/>
              </a:rPr>
              <a:t>제작차량의 낮은 전고를 활용</a:t>
            </a:r>
            <a:endParaRPr lang="en-US" altLang="ko-KR" sz="1600" b="0" dirty="0">
              <a:solidFill>
                <a:prstClr val="white"/>
              </a:solidFill>
              <a:latin typeface="+mj-ea"/>
              <a:ea typeface="현대하모니 M"/>
            </a:endParaRPr>
          </a:p>
          <a:p>
            <a:pPr marL="0" indent="0" defTabSz="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1600" b="0" dirty="0">
                <a:solidFill>
                  <a:prstClr val="white"/>
                </a:solidFill>
                <a:latin typeface="+mj-ea"/>
                <a:ea typeface="현대하모니 M"/>
              </a:rPr>
              <a:t>	</a:t>
            </a:r>
            <a:r>
              <a:rPr lang="ko-KR" altLang="en-US" sz="1600" b="0" dirty="0">
                <a:solidFill>
                  <a:prstClr val="white"/>
                </a:solidFill>
                <a:latin typeface="+mj-ea"/>
                <a:ea typeface="현대하모니 M"/>
              </a:rPr>
              <a:t>가장 낮은 위치에 카메라 고정 </a:t>
            </a:r>
            <a:r>
              <a:rPr lang="en-US" altLang="ko-KR" sz="1600" b="0" dirty="0">
                <a:solidFill>
                  <a:prstClr val="white"/>
                </a:solidFill>
                <a:latin typeface="+mj-ea"/>
                <a:ea typeface="현대하모니 M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FFFF00"/>
                </a:solidFill>
                <a:latin typeface="+mj-ea"/>
                <a:ea typeface="현대하모니 M"/>
              </a:rPr>
              <a:t>햇빛 </a:t>
            </a:r>
            <a:r>
              <a:rPr lang="en-US" altLang="ko-KR" sz="1600" dirty="0">
                <a:solidFill>
                  <a:srgbClr val="FFFF00"/>
                </a:solidFill>
                <a:latin typeface="+mj-ea"/>
                <a:ea typeface="현대하모니 M"/>
              </a:rPr>
              <a:t>,</a:t>
            </a:r>
            <a:r>
              <a:rPr lang="ko-KR" altLang="en-US" sz="1600" dirty="0">
                <a:solidFill>
                  <a:srgbClr val="FFFF00"/>
                </a:solidFill>
                <a:latin typeface="+mj-ea"/>
                <a:ea typeface="현대하모니 M"/>
              </a:rPr>
              <a:t>그림자에 대한 영향</a:t>
            </a:r>
            <a:r>
              <a:rPr lang="en-US" altLang="ko-KR" sz="1600" dirty="0">
                <a:solidFill>
                  <a:srgbClr val="FFFF00"/>
                </a:solidFill>
                <a:latin typeface="+mj-ea"/>
                <a:ea typeface="현대하모니 M"/>
              </a:rPr>
              <a:t>/</a:t>
            </a:r>
            <a:r>
              <a:rPr lang="ko-KR" altLang="en-US" sz="1600" dirty="0">
                <a:solidFill>
                  <a:srgbClr val="FFFF00"/>
                </a:solidFill>
                <a:latin typeface="+mj-ea"/>
                <a:ea typeface="현대하모니 M"/>
              </a:rPr>
              <a:t>방해 최소화</a:t>
            </a:r>
            <a:endParaRPr lang="en-US" altLang="ko-KR" sz="1600" dirty="0">
              <a:solidFill>
                <a:srgbClr val="FFFF00"/>
              </a:solidFill>
              <a:latin typeface="+mj-ea"/>
              <a:ea typeface="현대하모니 M"/>
            </a:endParaRPr>
          </a:p>
          <a:p>
            <a:pPr marL="0" indent="0" defTabSz="457200">
              <a:lnSpc>
                <a:spcPct val="150000"/>
              </a:lnSpc>
              <a:spcBef>
                <a:spcPct val="20000"/>
              </a:spcBef>
            </a:pPr>
            <a:endParaRPr lang="en-US" altLang="ko-KR" sz="1600" dirty="0">
              <a:solidFill>
                <a:srgbClr val="FFFF00"/>
              </a:solidFill>
              <a:latin typeface="+mj-ea"/>
              <a:ea typeface="현대하모니 M"/>
            </a:endParaRPr>
          </a:p>
          <a:p>
            <a:pPr defTabSz="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b="0" dirty="0">
                <a:solidFill>
                  <a:prstClr val="white"/>
                </a:solidFill>
                <a:latin typeface="+mj-ea"/>
                <a:ea typeface="현대하모니 M"/>
              </a:rPr>
              <a:t>제어 우선순위 설정</a:t>
            </a:r>
            <a:endParaRPr lang="en-US" altLang="ko-KR" sz="1600" b="0" dirty="0">
              <a:solidFill>
                <a:prstClr val="white"/>
              </a:solidFill>
              <a:latin typeface="+mj-ea"/>
              <a:ea typeface="현대하모니 M"/>
            </a:endParaRPr>
          </a:p>
          <a:p>
            <a:pPr marL="0" indent="0" defTabSz="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1600" b="0" dirty="0">
                <a:solidFill>
                  <a:prstClr val="white"/>
                </a:solidFill>
                <a:latin typeface="+mj-ea"/>
                <a:ea typeface="현대하모니 M"/>
              </a:rPr>
              <a:t>	</a:t>
            </a:r>
            <a:r>
              <a:rPr lang="ko-KR" altLang="en-US" sz="1600" b="0" dirty="0">
                <a:solidFill>
                  <a:prstClr val="white"/>
                </a:solidFill>
                <a:latin typeface="+mj-ea"/>
                <a:ea typeface="현대하모니 M"/>
              </a:rPr>
              <a:t>모터의 </a:t>
            </a:r>
            <a:r>
              <a:rPr lang="ko-KR" altLang="en-US" sz="1600" dirty="0" err="1">
                <a:solidFill>
                  <a:srgbClr val="FFFF00"/>
                </a:solidFill>
                <a:latin typeface="+mj-ea"/>
                <a:ea typeface="현대하모니 M"/>
              </a:rPr>
              <a:t>응답성</a:t>
            </a:r>
            <a:r>
              <a:rPr lang="ko-KR" altLang="en-US" sz="1600" dirty="0">
                <a:solidFill>
                  <a:srgbClr val="FFFF00"/>
                </a:solidFill>
                <a:latin typeface="+mj-ea"/>
                <a:ea typeface="현대하모니 M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+mj-ea"/>
                <a:ea typeface="현대하모니 M"/>
              </a:rPr>
              <a:t>Max</a:t>
            </a:r>
            <a:r>
              <a:rPr lang="ko-KR" altLang="en-US" sz="1600" dirty="0">
                <a:solidFill>
                  <a:prstClr val="white"/>
                </a:solidFill>
                <a:latin typeface="+mj-ea"/>
                <a:ea typeface="현대하모니 M"/>
              </a:rPr>
              <a:t> </a:t>
            </a:r>
            <a:r>
              <a:rPr lang="en-US" altLang="ko-KR" sz="1600" b="0" dirty="0">
                <a:solidFill>
                  <a:prstClr val="white"/>
                </a:solidFill>
                <a:latin typeface="+mj-ea"/>
                <a:ea typeface="현대하모니 M"/>
              </a:rPr>
              <a:t>-&gt; </a:t>
            </a:r>
            <a:r>
              <a:rPr lang="ko-KR" altLang="en-US" sz="1600" b="0" dirty="0">
                <a:solidFill>
                  <a:prstClr val="white"/>
                </a:solidFill>
                <a:latin typeface="+mj-ea"/>
                <a:ea typeface="현대하모니 M"/>
              </a:rPr>
              <a:t>안전성</a:t>
            </a:r>
            <a:r>
              <a:rPr lang="en-US" altLang="ko-KR" sz="1600" b="0" dirty="0">
                <a:solidFill>
                  <a:prstClr val="white"/>
                </a:solidFill>
                <a:latin typeface="+mj-ea"/>
                <a:ea typeface="현대하모니 M"/>
              </a:rPr>
              <a:t>, </a:t>
            </a:r>
            <a:r>
              <a:rPr lang="ko-KR" altLang="en-US" sz="1600" b="0" dirty="0">
                <a:solidFill>
                  <a:prstClr val="white"/>
                </a:solidFill>
                <a:latin typeface="+mj-ea"/>
                <a:ea typeface="현대하모니 M"/>
              </a:rPr>
              <a:t>신뢰성 향상</a:t>
            </a:r>
            <a:endParaRPr lang="en-US" altLang="ko-KR" sz="1600" b="0" dirty="0">
              <a:solidFill>
                <a:prstClr val="white"/>
              </a:solidFill>
              <a:latin typeface="+mj-ea"/>
              <a:ea typeface="현대하모니 M"/>
            </a:endParaRPr>
          </a:p>
          <a:p>
            <a:pPr marL="0" indent="0" defTabSz="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1600" b="0" dirty="0">
                <a:solidFill>
                  <a:prstClr val="white"/>
                </a:solidFill>
                <a:latin typeface="+mj-ea"/>
                <a:ea typeface="현대하모니 M"/>
              </a:rPr>
              <a:t>	</a:t>
            </a:r>
            <a:r>
              <a:rPr lang="ko-KR" altLang="en-US" sz="1600" b="0" dirty="0">
                <a:solidFill>
                  <a:prstClr val="white"/>
                </a:solidFill>
                <a:latin typeface="+mj-ea"/>
                <a:ea typeface="현대하모니 M"/>
              </a:rPr>
              <a:t>정확한 제어성능 </a:t>
            </a:r>
            <a:r>
              <a:rPr lang="en-US" altLang="ko-KR" sz="1600" b="0" dirty="0">
                <a:solidFill>
                  <a:prstClr val="white"/>
                </a:solidFill>
                <a:latin typeface="+mj-ea"/>
                <a:ea typeface="현대하모니 M"/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olidFill>
                  <a:srgbClr val="FFFF00"/>
                </a:solidFill>
                <a:latin typeface="+mj-ea"/>
                <a:ea typeface="현대하모니 M"/>
                <a:sym typeface="Wingdings" panose="05000000000000000000" pitchFamily="2" charset="2"/>
              </a:rPr>
              <a:t>엔코더를</a:t>
            </a:r>
            <a:r>
              <a:rPr lang="ko-KR" altLang="en-US" sz="1600" dirty="0">
                <a:solidFill>
                  <a:srgbClr val="FFFF00"/>
                </a:solidFill>
                <a:latin typeface="+mj-ea"/>
                <a:ea typeface="현대하모니 M"/>
                <a:sym typeface="Wingdings" panose="05000000000000000000" pitchFamily="2" charset="2"/>
              </a:rPr>
              <a:t> 활용하여 정확한 위치제어 구현</a:t>
            </a:r>
            <a:endParaRPr lang="en-US" altLang="ko-KR" sz="1600" dirty="0">
              <a:solidFill>
                <a:srgbClr val="FFFF00"/>
              </a:solidFill>
              <a:latin typeface="+mj-ea"/>
              <a:ea typeface="현대하모니 M"/>
              <a:sym typeface="Wingdings" panose="05000000000000000000" pitchFamily="2" charset="2"/>
            </a:endParaRPr>
          </a:p>
          <a:p>
            <a:pPr marL="0" indent="0" defTabSz="457200">
              <a:lnSpc>
                <a:spcPct val="150000"/>
              </a:lnSpc>
              <a:spcBef>
                <a:spcPct val="20000"/>
              </a:spcBef>
            </a:pPr>
            <a:endParaRPr lang="en-US" altLang="ko-KR" sz="1600" dirty="0">
              <a:solidFill>
                <a:srgbClr val="FFFF00"/>
              </a:solidFill>
              <a:latin typeface="+mn-ea"/>
              <a:ea typeface="현대하모니 L"/>
            </a:endParaRPr>
          </a:p>
        </p:txBody>
      </p:sp>
    </p:spTree>
    <p:extLst>
      <p:ext uri="{BB962C8B-B14F-4D97-AF65-F5344CB8AC3E}">
        <p14:creationId xmlns:p14="http://schemas.microsoft.com/office/powerpoint/2010/main" val="22641680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제목 1"/>
          <p:cNvSpPr>
            <a:spLocks noGrp="1"/>
          </p:cNvSpPr>
          <p:nvPr>
            <p:ph type="ctrTitle"/>
          </p:nvPr>
        </p:nvSpPr>
        <p:spPr>
          <a:xfrm>
            <a:off x="1416051" y="200025"/>
            <a:ext cx="6873875" cy="508000"/>
          </a:xfrm>
        </p:spPr>
        <p:txBody>
          <a:bodyPr/>
          <a:lstStyle/>
          <a:p>
            <a:r>
              <a:rPr lang="ko-KR" altLang="en-US" sz="3200" b="1" dirty="0"/>
              <a:t>자율주행</a:t>
            </a:r>
          </a:p>
        </p:txBody>
      </p:sp>
      <p:sp>
        <p:nvSpPr>
          <p:cNvPr id="189443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buNone/>
            </a:pPr>
            <a:fld id="{776B4B1E-E8EC-433A-B55D-8960BDE3BDF7}" type="slidenum">
              <a:rPr lang="ko-KR" altLang="en-US" sz="14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ko-KR" altLang="en-US" sz="1400" b="1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EDB588D2-C484-4205-AA7F-8ACE7FE2B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521" y="1307958"/>
            <a:ext cx="5692775" cy="70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969" tIns="41985" rIns="83969" bIns="41985">
            <a:spAutoFit/>
          </a:bodyPr>
          <a:lstStyle>
            <a:lvl1pPr marL="93663" indent="-93663"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371725" indent="-23495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828925" indent="-23495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286125" indent="-23495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743325" indent="-23495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3200" b="0" dirty="0">
                <a:solidFill>
                  <a:srgbClr val="7F7F7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Type</a:t>
            </a:r>
          </a:p>
        </p:txBody>
      </p:sp>
    </p:spTree>
    <p:extLst>
      <p:ext uri="{BB962C8B-B14F-4D97-AF65-F5344CB8AC3E}">
        <p14:creationId xmlns:p14="http://schemas.microsoft.com/office/powerpoint/2010/main" val="428466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제목 1"/>
          <p:cNvSpPr>
            <a:spLocks noGrp="1"/>
          </p:cNvSpPr>
          <p:nvPr>
            <p:ph type="ctrTitle"/>
          </p:nvPr>
        </p:nvSpPr>
        <p:spPr>
          <a:xfrm>
            <a:off x="1416050" y="200025"/>
            <a:ext cx="6345238" cy="508000"/>
          </a:xfrm>
        </p:spPr>
        <p:txBody>
          <a:bodyPr/>
          <a:lstStyle/>
          <a:p>
            <a:r>
              <a:rPr lang="en-US" altLang="ko-KR" b="1"/>
              <a:t>Ⅳ. </a:t>
            </a:r>
            <a:r>
              <a:rPr lang="ko-KR" altLang="en-US" b="1"/>
              <a:t>자율주행 </a:t>
            </a:r>
            <a:r>
              <a:rPr lang="en-US" altLang="ko-KR" b="1"/>
              <a:t>– </a:t>
            </a:r>
            <a:r>
              <a:rPr lang="ko-KR" altLang="en-US" b="1"/>
              <a:t>영상 인식 알고리즘 설계</a:t>
            </a:r>
          </a:p>
        </p:txBody>
      </p:sp>
      <p:sp>
        <p:nvSpPr>
          <p:cNvPr id="190467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3304DC5A-FF43-4E2D-A577-8A98BD1741B0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ko-KR" altLang="en-US" b="1">
              <a:solidFill>
                <a:prstClr val="black"/>
              </a:solidFill>
            </a:endParaRPr>
          </a:p>
        </p:txBody>
      </p:sp>
      <p:cxnSp>
        <p:nvCxnSpPr>
          <p:cNvPr id="31" name="꺾인 연결선 19"/>
          <p:cNvCxnSpPr/>
          <p:nvPr/>
        </p:nvCxnSpPr>
        <p:spPr>
          <a:xfrm flipV="1">
            <a:off x="4392614" y="2133600"/>
            <a:ext cx="7937" cy="339883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413251" y="2133600"/>
            <a:ext cx="487363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703388" y="1628775"/>
            <a:ext cx="2197100" cy="863600"/>
          </a:xfrm>
          <a:prstGeom prst="roundRect">
            <a:avLst>
              <a:gd name="adj" fmla="val 50000"/>
            </a:avLst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카메라를 통한 영상인식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855913" y="2565401"/>
            <a:ext cx="0" cy="72072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008439" y="5527675"/>
            <a:ext cx="35877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754188" y="3397250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Gray image </a:t>
            </a: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2855913" y="4303714"/>
            <a:ext cx="0" cy="72072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754188" y="5064125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진화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78400" y="1681163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Edge Detection</a:t>
            </a:r>
            <a:endParaRPr kumimoji="1" lang="ko-KR" altLang="en-US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6075363" y="2565401"/>
            <a:ext cx="0" cy="72072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4970463" y="3405188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spc="-30" dirty="0" err="1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Interpolrtion</a:t>
            </a:r>
            <a:r>
              <a:rPr kumimoji="1" lang="en-US" altLang="ko-KR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보간</a:t>
            </a:r>
            <a:r>
              <a:rPr kumimoji="1" lang="en-US" altLang="ko-KR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kumimoji="1" lang="ko-KR" altLang="en-US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086475" y="4311651"/>
            <a:ext cx="0" cy="72072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981575" y="5051425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Region of Interest </a:t>
            </a: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</a:t>
            </a:r>
          </a:p>
        </p:txBody>
      </p:sp>
      <p:cxnSp>
        <p:nvCxnSpPr>
          <p:cNvPr id="56" name="꺾인 연결선 19"/>
          <p:cNvCxnSpPr/>
          <p:nvPr/>
        </p:nvCxnSpPr>
        <p:spPr>
          <a:xfrm flipV="1">
            <a:off x="7623175" y="2133600"/>
            <a:ext cx="7938" cy="339883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643813" y="2133600"/>
            <a:ext cx="487362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239001" y="5527675"/>
            <a:ext cx="360363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8208963" y="1681163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중심선과의 거리 계산</a:t>
            </a: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9305925" y="2565401"/>
            <a:ext cx="0" cy="72072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8201025" y="3405188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정지선의 각도 계산</a:t>
            </a: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9317038" y="4311651"/>
            <a:ext cx="0" cy="72072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8212138" y="5051425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 err="1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아두이노로</a:t>
            </a: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정보 전송</a:t>
            </a:r>
          </a:p>
        </p:txBody>
      </p:sp>
      <p:sp>
        <p:nvSpPr>
          <p:cNvPr id="190489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영상 인식 알고리즘 설계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270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C85C1222-9D14-4963-BECA-1176EAB6E5A6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ko-KR" altLang="en-US" b="1">
              <a:solidFill>
                <a:prstClr val="black"/>
              </a:solidFill>
            </a:endParaRPr>
          </a:p>
        </p:txBody>
      </p:sp>
      <p:sp>
        <p:nvSpPr>
          <p:cNvPr id="192515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영상 처리 출력 및 분석 화면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92516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t="632" r="50468" b="1349"/>
          <a:stretch>
            <a:fillRect/>
          </a:stretch>
        </p:blipFill>
        <p:spPr bwMode="auto">
          <a:xfrm>
            <a:off x="1819275" y="1281113"/>
            <a:ext cx="4794250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17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7"/>
          <a:stretch>
            <a:fillRect/>
          </a:stretch>
        </p:blipFill>
        <p:spPr bwMode="auto">
          <a:xfrm>
            <a:off x="7646989" y="5303838"/>
            <a:ext cx="20589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18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0"/>
          <a:stretch>
            <a:fillRect/>
          </a:stretch>
        </p:blipFill>
        <p:spPr bwMode="auto">
          <a:xfrm>
            <a:off x="4916488" y="5303838"/>
            <a:ext cx="2057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19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2527300"/>
            <a:ext cx="2057400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20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8"/>
          <a:stretch>
            <a:fillRect/>
          </a:stretch>
        </p:blipFill>
        <p:spPr bwMode="auto">
          <a:xfrm>
            <a:off x="2173288" y="5303838"/>
            <a:ext cx="20701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EFEE9DD-1DA3-425D-A1D2-C4980BEFD547}"/>
              </a:ext>
            </a:extLst>
          </p:cNvPr>
          <p:cNvSpPr/>
          <p:nvPr/>
        </p:nvSpPr>
        <p:spPr>
          <a:xfrm>
            <a:off x="6869113" y="1525589"/>
            <a:ext cx="3308350" cy="2579687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정지선을 인식하는 박스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빨간 선 각도 기준 이상 측정시 정지 신호로 인식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4D0EB0-655C-440D-B084-19B63AE88CF9}"/>
              </a:ext>
            </a:extLst>
          </p:cNvPr>
          <p:cNvSpPr/>
          <p:nvPr/>
        </p:nvSpPr>
        <p:spPr>
          <a:xfrm>
            <a:off x="6973889" y="1281113"/>
            <a:ext cx="2141537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Yellow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6B9C-3FB4-4918-B7B0-67DCD4EB2D6C}"/>
              </a:ext>
            </a:extLst>
          </p:cNvPr>
          <p:cNvSpPr/>
          <p:nvPr/>
        </p:nvSpPr>
        <p:spPr>
          <a:xfrm>
            <a:off x="1809751" y="4451351"/>
            <a:ext cx="8380413" cy="2030413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현재 라인의 위치를 파악하는 박스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중앙에서 파란 선까지 길이로 조향 결정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5BEA7E-7DC9-4B47-9A9F-E4C14B3EF3EA}"/>
              </a:ext>
            </a:extLst>
          </p:cNvPr>
          <p:cNvSpPr/>
          <p:nvPr/>
        </p:nvSpPr>
        <p:spPr>
          <a:xfrm>
            <a:off x="1914525" y="4206876"/>
            <a:ext cx="2141538" cy="29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Green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Box</a:t>
            </a:r>
          </a:p>
        </p:txBody>
      </p:sp>
      <p:sp>
        <p:nvSpPr>
          <p:cNvPr id="192525" name="TextBox 12"/>
          <p:cNvSpPr txBox="1">
            <a:spLocks noChangeArrowheads="1"/>
          </p:cNvSpPr>
          <p:nvPr/>
        </p:nvSpPr>
        <p:spPr bwMode="auto">
          <a:xfrm>
            <a:off x="8007350" y="3721100"/>
            <a:ext cx="9842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 인식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2526" name="TextBox 13"/>
          <p:cNvSpPr txBox="1">
            <a:spLocks noChangeArrowheads="1"/>
          </p:cNvSpPr>
          <p:nvPr/>
        </p:nvSpPr>
        <p:spPr bwMode="auto">
          <a:xfrm>
            <a:off x="2860675" y="6135688"/>
            <a:ext cx="70884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좌회전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2527" name="TextBox 14"/>
          <p:cNvSpPr txBox="1">
            <a:spLocks noChangeArrowheads="1"/>
          </p:cNvSpPr>
          <p:nvPr/>
        </p:nvSpPr>
        <p:spPr bwMode="auto">
          <a:xfrm>
            <a:off x="5592764" y="6135688"/>
            <a:ext cx="7040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우회전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2528" name="TextBox 15"/>
          <p:cNvSpPr txBox="1">
            <a:spLocks noChangeArrowheads="1"/>
          </p:cNvSpPr>
          <p:nvPr/>
        </p:nvSpPr>
        <p:spPr bwMode="auto">
          <a:xfrm>
            <a:off x="8389939" y="6135688"/>
            <a:ext cx="58221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직진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2529" name="제목 1"/>
          <p:cNvSpPr txBox="1">
            <a:spLocks/>
          </p:cNvSpPr>
          <p:nvPr/>
        </p:nvSpPr>
        <p:spPr bwMode="auto">
          <a:xfrm>
            <a:off x="1416050" y="200025"/>
            <a:ext cx="63452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Ⅳ. </a:t>
            </a:r>
            <a:r>
              <a:rPr lang="ko-KR" altLang="en-US" sz="2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자율주행 </a:t>
            </a:r>
            <a:r>
              <a:rPr lang="en-US" altLang="ko-KR" sz="2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</a:t>
            </a:r>
            <a:r>
              <a:rPr lang="ko-KR" altLang="en-US" sz="2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영상 인식 알고리즘 설계</a:t>
            </a:r>
          </a:p>
        </p:txBody>
      </p:sp>
    </p:spTree>
    <p:extLst>
      <p:ext uri="{BB962C8B-B14F-4D97-AF65-F5344CB8AC3E}">
        <p14:creationId xmlns:p14="http://schemas.microsoft.com/office/powerpoint/2010/main" val="206726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77597110-4BE1-4FD6-9797-6FD0135A84B3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ko-KR" altLang="en-US" b="1">
              <a:solidFill>
                <a:prstClr val="black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703388" y="1628775"/>
            <a:ext cx="2197100" cy="863600"/>
          </a:xfrm>
          <a:prstGeom prst="roundRect">
            <a:avLst>
              <a:gd name="adj" fmla="val 50000"/>
            </a:avLst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영역 별 고유 문자 지정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855913" y="2565401"/>
            <a:ext cx="0" cy="72072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008439" y="5527675"/>
            <a:ext cx="35877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754188" y="3397250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영역에 따른 </a:t>
            </a:r>
            <a:r>
              <a:rPr kumimoji="1" lang="ko-KR" altLang="en-US" sz="1400" b="1" spc="-30" dirty="0" err="1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스티어링</a:t>
            </a: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휠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 err="1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조향각</a:t>
            </a: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지정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2855913" y="4303714"/>
            <a:ext cx="0" cy="72072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754188" y="5064125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Serial </a:t>
            </a: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영상 정보 수신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5" name="꺾인 연결선 19"/>
          <p:cNvCxnSpPr/>
          <p:nvPr/>
        </p:nvCxnSpPr>
        <p:spPr>
          <a:xfrm flipV="1">
            <a:off x="4392614" y="2163764"/>
            <a:ext cx="7937" cy="334803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949826" y="2770188"/>
            <a:ext cx="2195513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현재 </a:t>
            </a:r>
            <a:r>
              <a:rPr kumimoji="1" lang="ko-KR" altLang="en-US" sz="1400" b="1" spc="-30" dirty="0" err="1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스티어링</a:t>
            </a: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휠 각도 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영역보다 좌측에 있는 경우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949826" y="5053014"/>
            <a:ext cx="2195513" cy="865187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현재 </a:t>
            </a:r>
            <a:r>
              <a:rPr kumimoji="1" lang="ko-KR" altLang="en-US" sz="1400" b="1" spc="-30" dirty="0" err="1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스티어링</a:t>
            </a: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휠 각도 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영역보다 우측에 있는 경우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49826" y="3911600"/>
            <a:ext cx="2195513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현재 </a:t>
            </a:r>
            <a:r>
              <a:rPr kumimoji="1" lang="ko-KR" altLang="en-US" sz="1400" b="1" spc="-30" dirty="0" err="1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스티어링</a:t>
            </a: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휠 각도 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영역에 있는 경우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49826" y="1628775"/>
            <a:ext cx="2195513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 신호 수신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7162801" y="3221038"/>
            <a:ext cx="684213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164389" y="5470525"/>
            <a:ext cx="68262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161213" y="4346575"/>
            <a:ext cx="6858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158038" y="2092326"/>
            <a:ext cx="673100" cy="4763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847013" y="2774950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좌회전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7847013" y="5053014"/>
            <a:ext cx="2197100" cy="865187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우회전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7847013" y="3914775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직진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847013" y="1636713"/>
            <a:ext cx="2197100" cy="863600"/>
          </a:xfrm>
          <a:prstGeom prst="rect">
            <a:avLst/>
          </a:prstGeom>
          <a:solidFill>
            <a:schemeClr val="bg1">
              <a:alpha val="78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b="1" spc="-30" dirty="0">
                <a:solidFill>
                  <a:prstClr val="black">
                    <a:lumMod val="95000"/>
                    <a:lumOff val="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 지</a:t>
            </a:r>
            <a:endParaRPr kumimoji="1" lang="en-US" altLang="ko-KR" sz="1400" b="1" spc="-30" dirty="0">
              <a:solidFill>
                <a:prstClr val="black">
                  <a:lumMod val="95000"/>
                  <a:lumOff val="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4408488" y="3282950"/>
            <a:ext cx="53975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410075" y="5532438"/>
            <a:ext cx="53975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406900" y="4406900"/>
            <a:ext cx="53975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403725" y="2152651"/>
            <a:ext cx="539750" cy="4763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86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모터 제어 알고리즘 설계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94587" name="제목 1"/>
          <p:cNvSpPr>
            <a:spLocks noGrp="1"/>
          </p:cNvSpPr>
          <p:nvPr>
            <p:ph type="ctrTitle"/>
          </p:nvPr>
        </p:nvSpPr>
        <p:spPr>
          <a:xfrm>
            <a:off x="1416050" y="200025"/>
            <a:ext cx="6345238" cy="508000"/>
          </a:xfrm>
        </p:spPr>
        <p:txBody>
          <a:bodyPr/>
          <a:lstStyle/>
          <a:p>
            <a:r>
              <a:rPr lang="en-US" altLang="ko-KR" b="1"/>
              <a:t>Ⅳ. </a:t>
            </a:r>
            <a:r>
              <a:rPr lang="ko-KR" altLang="en-US" b="1"/>
              <a:t>자율주행 </a:t>
            </a:r>
            <a:r>
              <a:rPr lang="en-US" altLang="ko-KR" b="1"/>
              <a:t>– </a:t>
            </a:r>
            <a:r>
              <a:rPr lang="ko-KR" altLang="en-US" b="1"/>
              <a:t>모터 제어 알고리즘 설계</a:t>
            </a:r>
          </a:p>
        </p:txBody>
      </p:sp>
    </p:spTree>
    <p:extLst>
      <p:ext uri="{BB962C8B-B14F-4D97-AF65-F5344CB8AC3E}">
        <p14:creationId xmlns:p14="http://schemas.microsoft.com/office/powerpoint/2010/main" val="297153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CCBF0F0D-5449-43D6-BF0A-81211D5B4091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ko-KR" altLang="en-US" b="1">
              <a:solidFill>
                <a:prstClr val="black"/>
              </a:solidFill>
            </a:endParaRPr>
          </a:p>
        </p:txBody>
      </p:sp>
      <p:sp>
        <p:nvSpPr>
          <p:cNvPr id="196611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모터 제어 출력 및 분석 화면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FEE9DD-1DA3-425D-A1D2-C4980BEFD547}"/>
              </a:ext>
            </a:extLst>
          </p:cNvPr>
          <p:cNvSpPr/>
          <p:nvPr/>
        </p:nvSpPr>
        <p:spPr>
          <a:xfrm>
            <a:off x="6270626" y="1512888"/>
            <a:ext cx="3903663" cy="4953000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 값을 수신 중 정지선을 인식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아두이노에 브레이크 모터 작동 신호 송신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 신호 송신 후 들어오는 데이터는 아두이노로 송신 하지 않음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4D0EB0-655C-440D-B084-19B63AE88CF9}"/>
              </a:ext>
            </a:extLst>
          </p:cNvPr>
          <p:cNvSpPr/>
          <p:nvPr/>
        </p:nvSpPr>
        <p:spPr>
          <a:xfrm>
            <a:off x="6375400" y="1268413"/>
            <a:ext cx="2141538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브레이크 모터 조절 값 통신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116B9C-3FB4-4918-B7B0-67DCD4EB2D6C}"/>
              </a:ext>
            </a:extLst>
          </p:cNvPr>
          <p:cNvSpPr/>
          <p:nvPr/>
        </p:nvSpPr>
        <p:spPr>
          <a:xfrm>
            <a:off x="1979613" y="1512888"/>
            <a:ext cx="3905250" cy="4953000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태블릿과 아두이노의 처리 속도를 감안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데이터 쌓임을 방지하기 위해 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Sleep time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두어 신호를 전송함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현재 라인의 위치를 고려한 조향 값을 아두이노에 전송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전송 후 아두이노로 부터 수신확인 신호를 수신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5BEA7E-7DC9-4B47-9A9F-E4C14B3EF3EA}"/>
              </a:ext>
            </a:extLst>
          </p:cNvPr>
          <p:cNvSpPr/>
          <p:nvPr/>
        </p:nvSpPr>
        <p:spPr>
          <a:xfrm>
            <a:off x="2084389" y="1268413"/>
            <a:ext cx="2141537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 모터 조절 값 데이터 통신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96616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3"/>
          <a:stretch>
            <a:fillRect/>
          </a:stretch>
        </p:blipFill>
        <p:spPr bwMode="auto">
          <a:xfrm>
            <a:off x="2357438" y="2994026"/>
            <a:ext cx="29892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617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39" y="3916364"/>
            <a:ext cx="2960687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618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95" b="697"/>
          <a:stretch>
            <a:fillRect/>
          </a:stretch>
        </p:blipFill>
        <p:spPr bwMode="auto">
          <a:xfrm>
            <a:off x="2357438" y="4864101"/>
            <a:ext cx="29892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9" name="TextBox 10"/>
          <p:cNvSpPr txBox="1">
            <a:spLocks noChangeArrowheads="1"/>
          </p:cNvSpPr>
          <p:nvPr/>
        </p:nvSpPr>
        <p:spPr bwMode="auto">
          <a:xfrm>
            <a:off x="2914650" y="4365625"/>
            <a:ext cx="1581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 25 Sleep Data</a:t>
            </a:r>
            <a:endParaRPr kumimoji="1" lang="ko-KR" altLang="en-US" sz="1400" b="1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96620" name="Picture 2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076277">
            <a:off x="2478089" y="4346575"/>
            <a:ext cx="49688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21" name="TextBox 12"/>
          <p:cNvSpPr txBox="1">
            <a:spLocks noChangeArrowheads="1"/>
          </p:cNvSpPr>
          <p:nvPr/>
        </p:nvSpPr>
        <p:spPr bwMode="auto">
          <a:xfrm>
            <a:off x="2436814" y="6094414"/>
            <a:ext cx="25098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태블릿과 아두이노의 조향 값 통신 화면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96622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64" y="2514600"/>
            <a:ext cx="2058987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23" name="TextBox 14"/>
          <p:cNvSpPr txBox="1">
            <a:spLocks noChangeArrowheads="1"/>
          </p:cNvSpPr>
          <p:nvPr/>
        </p:nvSpPr>
        <p:spPr bwMode="auto">
          <a:xfrm>
            <a:off x="7070726" y="6094414"/>
            <a:ext cx="23034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 인식 후 정지신호 통신 화면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6624" name="제목 1"/>
          <p:cNvSpPr>
            <a:spLocks noGrp="1"/>
          </p:cNvSpPr>
          <p:nvPr>
            <p:ph type="ctrTitle"/>
          </p:nvPr>
        </p:nvSpPr>
        <p:spPr>
          <a:xfrm>
            <a:off x="1416050" y="200025"/>
            <a:ext cx="6345238" cy="508000"/>
          </a:xfrm>
        </p:spPr>
        <p:txBody>
          <a:bodyPr/>
          <a:lstStyle/>
          <a:p>
            <a:r>
              <a:rPr lang="en-US" altLang="ko-KR" b="1"/>
              <a:t>Ⅳ. </a:t>
            </a:r>
            <a:r>
              <a:rPr lang="ko-KR" altLang="en-US" b="1"/>
              <a:t>자율주행 </a:t>
            </a:r>
            <a:r>
              <a:rPr lang="en-US" altLang="ko-KR" b="1"/>
              <a:t>– </a:t>
            </a:r>
            <a:r>
              <a:rPr lang="ko-KR" altLang="en-US" b="1"/>
              <a:t>모터 제어 알고리즘 설계</a:t>
            </a:r>
          </a:p>
        </p:txBody>
      </p:sp>
    </p:spTree>
    <p:extLst>
      <p:ext uri="{BB962C8B-B14F-4D97-AF65-F5344CB8AC3E}">
        <p14:creationId xmlns:p14="http://schemas.microsoft.com/office/powerpoint/2010/main" val="2650584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7283EA3D-3C63-4D6D-A617-276B8543852E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ko-KR" altLang="en-US" b="1">
              <a:solidFill>
                <a:prstClr val="black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FB0E8F0-33DD-46DA-8CEB-8835688DE3E8}"/>
              </a:ext>
            </a:extLst>
          </p:cNvPr>
          <p:cNvCxnSpPr>
            <a:cxnSpLocks/>
          </p:cNvCxnSpPr>
          <p:nvPr/>
        </p:nvCxnSpPr>
        <p:spPr>
          <a:xfrm>
            <a:off x="2212975" y="1544638"/>
            <a:ext cx="0" cy="4686300"/>
          </a:xfrm>
          <a:prstGeom prst="line">
            <a:avLst/>
          </a:prstGeom>
          <a:ln w="444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660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6" y="4875214"/>
            <a:ext cx="105251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5BBD3284-1F58-41F5-8133-6E26E3763DF2}"/>
              </a:ext>
            </a:extLst>
          </p:cNvPr>
          <p:cNvSpPr/>
          <p:nvPr/>
        </p:nvSpPr>
        <p:spPr>
          <a:xfrm>
            <a:off x="2841626" y="3241676"/>
            <a:ext cx="3052763" cy="1127125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스티어링 축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조향모터 기어를 연결하는 기어 추가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스테핑 모터를 이용한 기어의 탈부착 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태블릿 버튼 클릭으로 스테핑 모터 조절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스티어링 축과 조향 모터의 연결 및 해제 가능</a:t>
            </a:r>
          </a:p>
        </p:txBody>
      </p:sp>
      <p:sp>
        <p:nvSpPr>
          <p:cNvPr id="198662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기어 박스 설계 과정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31C625-8FCE-4D67-B86E-0A4E0AACD4F4}"/>
              </a:ext>
            </a:extLst>
          </p:cNvPr>
          <p:cNvSpPr/>
          <p:nvPr/>
        </p:nvSpPr>
        <p:spPr>
          <a:xfrm>
            <a:off x="2908300" y="2998788"/>
            <a:ext cx="2141538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설계 구상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52D927-C54D-4471-BD4D-F30105278395}"/>
              </a:ext>
            </a:extLst>
          </p:cNvPr>
          <p:cNvSpPr/>
          <p:nvPr/>
        </p:nvSpPr>
        <p:spPr>
          <a:xfrm>
            <a:off x="2841626" y="1862138"/>
            <a:ext cx="3052763" cy="754062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사용자가 모터를 탈 부착하는 번거로움 없이 버튼 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하나로 자율주행 모드 변경을 가능하도록 함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DDE50E-7535-4FE5-8757-9380EF33D89E}"/>
              </a:ext>
            </a:extLst>
          </p:cNvPr>
          <p:cNvSpPr/>
          <p:nvPr/>
        </p:nvSpPr>
        <p:spPr>
          <a:xfrm>
            <a:off x="2946400" y="1617663"/>
            <a:ext cx="2141538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설계 목적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DA6353-3FF2-4E96-8F69-F287D74E6E28}"/>
              </a:ext>
            </a:extLst>
          </p:cNvPr>
          <p:cNvSpPr/>
          <p:nvPr/>
        </p:nvSpPr>
        <p:spPr>
          <a:xfrm>
            <a:off x="2841626" y="4906964"/>
            <a:ext cx="3052763" cy="1125537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태블릿을 통한 스텝모터 조절로 기어 탈부착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스티어링 휠 옆 설치를 위한 공간 확보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차량 진동에 의한 손상이 없도록 내구성 확보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416905-776D-4FBD-8D9E-D8EE972BF367}"/>
              </a:ext>
            </a:extLst>
          </p:cNvPr>
          <p:cNvSpPr/>
          <p:nvPr/>
        </p:nvSpPr>
        <p:spPr>
          <a:xfrm>
            <a:off x="2946400" y="4662488"/>
            <a:ext cx="2141538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중점 사항 선정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98668" name="Picture 2" descr="destination ic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6" y="1801813"/>
            <a:ext cx="100171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9" name="그림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6" y="3338514"/>
            <a:ext cx="100171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6AF9AAC-971D-4696-BEBD-F401664FFEDE}"/>
              </a:ext>
            </a:extLst>
          </p:cNvPr>
          <p:cNvCxnSpPr>
            <a:cxnSpLocks/>
          </p:cNvCxnSpPr>
          <p:nvPr/>
        </p:nvCxnSpPr>
        <p:spPr>
          <a:xfrm>
            <a:off x="6648450" y="1389063"/>
            <a:ext cx="0" cy="4686300"/>
          </a:xfrm>
          <a:prstGeom prst="line">
            <a:avLst/>
          </a:prstGeom>
          <a:ln w="444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8AC4F11-6C65-41E5-BB95-AF2DB42BD0BE}"/>
              </a:ext>
            </a:extLst>
          </p:cNvPr>
          <p:cNvSpPr/>
          <p:nvPr/>
        </p:nvSpPr>
        <p:spPr>
          <a:xfrm>
            <a:off x="7277101" y="3241676"/>
            <a:ext cx="3052763" cy="1127125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제작한 기어 박스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기어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모터를 조립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차량에 임의 부착 후 기어 박스 위치 조절 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차량 진동에 의한 손상 없도록 용접 실시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30431B-7699-4D74-99DA-0032E0CB93A5}"/>
              </a:ext>
            </a:extLst>
          </p:cNvPr>
          <p:cNvSpPr/>
          <p:nvPr/>
        </p:nvSpPr>
        <p:spPr>
          <a:xfrm>
            <a:off x="7345364" y="2998788"/>
            <a:ext cx="2141537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조립 및 설치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76F66AE-9CD3-4967-A980-BDF044CF6F37}"/>
              </a:ext>
            </a:extLst>
          </p:cNvPr>
          <p:cNvSpPr/>
          <p:nvPr/>
        </p:nvSpPr>
        <p:spPr>
          <a:xfrm>
            <a:off x="7277101" y="1862138"/>
            <a:ext cx="3052763" cy="754062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자동차의 스티어링 축 부분의 공간 측정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측정값을 기준으로 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CAD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 기어 박스 설계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3C3CABA-4145-4CD0-BB71-547455A0584B}"/>
              </a:ext>
            </a:extLst>
          </p:cNvPr>
          <p:cNvSpPr/>
          <p:nvPr/>
        </p:nvSpPr>
        <p:spPr>
          <a:xfrm>
            <a:off x="7381875" y="1617663"/>
            <a:ext cx="2141538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CAD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Design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4EBEB5-6B8E-471A-84BB-802594E1BAD8}"/>
              </a:ext>
            </a:extLst>
          </p:cNvPr>
          <p:cNvSpPr/>
          <p:nvPr/>
        </p:nvSpPr>
        <p:spPr>
          <a:xfrm>
            <a:off x="7277101" y="4906964"/>
            <a:ext cx="3052763" cy="1125537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설계한 프로그램을 통해 제어 테스트 실시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기어의 이 물림 여부 확인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차량 진동에 의한 손상 여부 확인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BB898F-23B4-466A-A5E1-4A9627CF5A00}"/>
              </a:ext>
            </a:extLst>
          </p:cNvPr>
          <p:cNvSpPr/>
          <p:nvPr/>
        </p:nvSpPr>
        <p:spPr>
          <a:xfrm>
            <a:off x="7381875" y="4662488"/>
            <a:ext cx="2141538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시험 작동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98677" name="그림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75" y="1641475"/>
            <a:ext cx="99695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78" name="그림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75" y="3189289"/>
            <a:ext cx="9969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79" name="그림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4797425"/>
            <a:ext cx="9969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80" name="그림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6" y="1344613"/>
            <a:ext cx="1027113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81" name="그림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5" y="6089650"/>
            <a:ext cx="1066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82" name="제목 1"/>
          <p:cNvSpPr>
            <a:spLocks noGrp="1"/>
          </p:cNvSpPr>
          <p:nvPr>
            <p:ph type="ctrTitle"/>
          </p:nvPr>
        </p:nvSpPr>
        <p:spPr>
          <a:xfrm>
            <a:off x="1416051" y="200025"/>
            <a:ext cx="8856663" cy="508000"/>
          </a:xfrm>
        </p:spPr>
        <p:txBody>
          <a:bodyPr/>
          <a:lstStyle/>
          <a:p>
            <a:r>
              <a:rPr lang="en-US" altLang="ko-KR" b="1"/>
              <a:t>Ⅳ. </a:t>
            </a:r>
            <a:r>
              <a:rPr lang="ko-KR" altLang="en-US" b="1"/>
              <a:t>자율주행 </a:t>
            </a:r>
            <a:r>
              <a:rPr lang="en-US" altLang="ko-KR" b="1"/>
              <a:t>– </a:t>
            </a:r>
            <a:r>
              <a:rPr lang="ko-KR" altLang="en-US" b="1"/>
              <a:t>자율주행 모드를 위한 기어 박스 설계</a:t>
            </a:r>
          </a:p>
        </p:txBody>
      </p:sp>
    </p:spTree>
    <p:extLst>
      <p:ext uri="{BB962C8B-B14F-4D97-AF65-F5344CB8AC3E}">
        <p14:creationId xmlns:p14="http://schemas.microsoft.com/office/powerpoint/2010/main" val="236490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주행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6630"/>
          </a:xfrm>
        </p:spPr>
        <p:txBody>
          <a:bodyPr/>
          <a:lstStyle/>
          <a:p>
            <a:r>
              <a:rPr lang="en-US" altLang="ko-KR" dirty="0"/>
              <a:t>A 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459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7FC0CE89-9FD0-4A24-81C4-0B598D96D497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ko-KR" altLang="en-US" b="1">
              <a:solidFill>
                <a:prstClr val="black"/>
              </a:solidFill>
            </a:endParaRPr>
          </a:p>
        </p:txBody>
      </p:sp>
      <p:sp>
        <p:nvSpPr>
          <p:cNvPr id="200707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6. 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기어 박스 설계 및 완성 사진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00708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314" y="4221164"/>
            <a:ext cx="2238375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0709" name="그룹 15"/>
          <p:cNvGrpSpPr>
            <a:grpSpLocks/>
          </p:cNvGrpSpPr>
          <p:nvPr/>
        </p:nvGrpSpPr>
        <p:grpSpPr bwMode="auto">
          <a:xfrm>
            <a:off x="2025651" y="1892300"/>
            <a:ext cx="2212975" cy="4027488"/>
            <a:chOff x="752339" y="1983681"/>
            <a:chExt cx="1756873" cy="3885777"/>
          </a:xfrm>
        </p:grpSpPr>
        <p:pic>
          <p:nvPicPr>
            <p:cNvPr id="200724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2" t="30399" r="17680" b="9454"/>
            <a:stretch>
              <a:fillRect/>
            </a:stretch>
          </p:blipFill>
          <p:spPr bwMode="auto">
            <a:xfrm>
              <a:off x="752339" y="1983681"/>
              <a:ext cx="1756871" cy="1257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0725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9" t="20982" r="19012" b="3966"/>
            <a:stretch>
              <a:fillRect/>
            </a:stretch>
          </p:blipFill>
          <p:spPr bwMode="auto">
            <a:xfrm>
              <a:off x="752339" y="3233823"/>
              <a:ext cx="1756871" cy="1385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0726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61" t="21098" r="20000" b="5672"/>
            <a:stretch>
              <a:fillRect/>
            </a:stretch>
          </p:blipFill>
          <p:spPr bwMode="auto">
            <a:xfrm rot="-5400000">
              <a:off x="958701" y="4318947"/>
              <a:ext cx="1344149" cy="175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C67186-0BC3-4A22-B7E8-657857852373}"/>
              </a:ext>
            </a:extLst>
          </p:cNvPr>
          <p:cNvSpPr/>
          <p:nvPr/>
        </p:nvSpPr>
        <p:spPr>
          <a:xfrm>
            <a:off x="1797051" y="1668464"/>
            <a:ext cx="2670175" cy="4765675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58E989-A20E-487A-83C3-025BD40C7DF5}"/>
              </a:ext>
            </a:extLst>
          </p:cNvPr>
          <p:cNvSpPr/>
          <p:nvPr/>
        </p:nvSpPr>
        <p:spPr>
          <a:xfrm>
            <a:off x="1901825" y="1423988"/>
            <a:ext cx="2141538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CAD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설계 사진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0712" name="TextBox 21"/>
          <p:cNvSpPr txBox="1">
            <a:spLocks noChangeArrowheads="1"/>
          </p:cNvSpPr>
          <p:nvPr/>
        </p:nvSpPr>
        <p:spPr bwMode="auto">
          <a:xfrm>
            <a:off x="2528889" y="5919789"/>
            <a:ext cx="11842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&lt;CAD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설계 화면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BF89C3-02C3-4957-AA79-7928D98C4860}"/>
              </a:ext>
            </a:extLst>
          </p:cNvPr>
          <p:cNvSpPr/>
          <p:nvPr/>
        </p:nvSpPr>
        <p:spPr>
          <a:xfrm>
            <a:off x="4706939" y="1668464"/>
            <a:ext cx="2670175" cy="4765675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FFE048-7C64-4315-BE00-6DF39E89BF13}"/>
              </a:ext>
            </a:extLst>
          </p:cNvPr>
          <p:cNvSpPr/>
          <p:nvPr/>
        </p:nvSpPr>
        <p:spPr>
          <a:xfrm>
            <a:off x="4811714" y="1423988"/>
            <a:ext cx="2141537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제작 사진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96C616-522E-4EBC-851E-7687332E50F9}"/>
              </a:ext>
            </a:extLst>
          </p:cNvPr>
          <p:cNvSpPr/>
          <p:nvPr/>
        </p:nvSpPr>
        <p:spPr>
          <a:xfrm>
            <a:off x="7602538" y="1668464"/>
            <a:ext cx="2671762" cy="4765675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899F58-060C-4717-A085-19168D1D2F9F}"/>
              </a:ext>
            </a:extLst>
          </p:cNvPr>
          <p:cNvSpPr/>
          <p:nvPr/>
        </p:nvSpPr>
        <p:spPr>
          <a:xfrm>
            <a:off x="7708900" y="1423988"/>
            <a:ext cx="2141538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설치 사진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071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1892301"/>
            <a:ext cx="22288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18" name="TextBox 27"/>
          <p:cNvSpPr txBox="1">
            <a:spLocks noChangeArrowheads="1"/>
          </p:cNvSpPr>
          <p:nvPr/>
        </p:nvSpPr>
        <p:spPr bwMode="auto">
          <a:xfrm>
            <a:off x="5291139" y="3789364"/>
            <a:ext cx="14382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 기어 박스 제작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0719" name="TextBox 28"/>
          <p:cNvSpPr txBox="1">
            <a:spLocks noChangeArrowheads="1"/>
          </p:cNvSpPr>
          <p:nvPr/>
        </p:nvSpPr>
        <p:spPr bwMode="auto">
          <a:xfrm>
            <a:off x="5322889" y="5919789"/>
            <a:ext cx="14382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스테핑</a:t>
            </a:r>
            <a:r>
              <a:rPr kumimoji="1" lang="ko-KR" altLang="en-US" sz="11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모터 팔 제작</a:t>
            </a:r>
            <a:r>
              <a:rPr kumimoji="1" lang="en-US" altLang="ko-KR" sz="11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0720" name="그림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1892301"/>
            <a:ext cx="2306638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22" name="TextBox 31"/>
          <p:cNvSpPr txBox="1">
            <a:spLocks noChangeArrowheads="1"/>
          </p:cNvSpPr>
          <p:nvPr/>
        </p:nvSpPr>
        <p:spPr bwMode="auto">
          <a:xfrm>
            <a:off x="8220076" y="3786189"/>
            <a:ext cx="14382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 기어 박스 제작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0723" name="제목 1"/>
          <p:cNvSpPr>
            <a:spLocks noGrp="1"/>
          </p:cNvSpPr>
          <p:nvPr>
            <p:ph type="ctrTitle"/>
          </p:nvPr>
        </p:nvSpPr>
        <p:spPr>
          <a:xfrm>
            <a:off x="1416051" y="200025"/>
            <a:ext cx="8856663" cy="508000"/>
          </a:xfrm>
        </p:spPr>
        <p:txBody>
          <a:bodyPr/>
          <a:lstStyle/>
          <a:p>
            <a:r>
              <a:rPr lang="en-US" altLang="ko-KR" b="1"/>
              <a:t>Ⅳ. </a:t>
            </a:r>
            <a:r>
              <a:rPr lang="ko-KR" altLang="en-US" b="1"/>
              <a:t>자율주행 </a:t>
            </a:r>
            <a:r>
              <a:rPr lang="en-US" altLang="ko-KR" b="1"/>
              <a:t>– </a:t>
            </a:r>
            <a:r>
              <a:rPr lang="ko-KR" altLang="en-US" b="1"/>
              <a:t>자율주행 모드를 위한 기어 박스 설계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40" y="4221163"/>
            <a:ext cx="2287099" cy="1715324"/>
          </a:xfrm>
          <a:prstGeom prst="rect">
            <a:avLst/>
          </a:prstGeom>
        </p:spPr>
      </p:pic>
      <p:sp>
        <p:nvSpPr>
          <p:cNvPr id="27" name="TextBox 28"/>
          <p:cNvSpPr txBox="1">
            <a:spLocks noChangeArrowheads="1"/>
          </p:cNvSpPr>
          <p:nvPr/>
        </p:nvSpPr>
        <p:spPr bwMode="auto">
          <a:xfrm>
            <a:off x="8184232" y="5903367"/>
            <a:ext cx="143821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</a:t>
            </a:r>
            <a:r>
              <a:rPr kumimoji="1" lang="ko-KR" altLang="en-US" sz="11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기어 박스 설치</a:t>
            </a:r>
            <a:r>
              <a:rPr kumimoji="1" lang="en-US" altLang="ko-KR" sz="11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897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38" y="4022726"/>
            <a:ext cx="3257852" cy="24433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38" y="4061010"/>
            <a:ext cx="3198812" cy="2382653"/>
          </a:xfrm>
          <a:prstGeom prst="rect">
            <a:avLst/>
          </a:prstGeom>
        </p:spPr>
      </p:pic>
      <p:sp>
        <p:nvSpPr>
          <p:cNvPr id="202754" name="제목 1"/>
          <p:cNvSpPr txBox="1">
            <a:spLocks/>
          </p:cNvSpPr>
          <p:nvPr/>
        </p:nvSpPr>
        <p:spPr bwMode="auto">
          <a:xfrm>
            <a:off x="1416051" y="200025"/>
            <a:ext cx="88566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Ⅳ. </a:t>
            </a:r>
            <a:r>
              <a:rPr lang="ko-KR" altLang="en-US" sz="2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자율주행 </a:t>
            </a:r>
            <a:r>
              <a:rPr lang="en-US" altLang="ko-KR" sz="2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</a:t>
            </a:r>
            <a:r>
              <a:rPr lang="ko-KR" altLang="en-US" sz="2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자율주행 모드를 위한 기어 박스 설계</a:t>
            </a:r>
          </a:p>
        </p:txBody>
      </p:sp>
      <p:sp>
        <p:nvSpPr>
          <p:cNvPr id="202755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0802D025-1500-4279-B489-0C267505559B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ko-KR" altLang="en-US" b="1">
              <a:solidFill>
                <a:prstClr val="black"/>
              </a:solidFill>
            </a:endParaRPr>
          </a:p>
        </p:txBody>
      </p:sp>
      <p:sp>
        <p:nvSpPr>
          <p:cNvPr id="202756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7. 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브레이크 모터 위치 및 사진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2757" name="TextBox 37"/>
          <p:cNvSpPr txBox="1">
            <a:spLocks noChangeArrowheads="1"/>
          </p:cNvSpPr>
          <p:nvPr/>
        </p:nvSpPr>
        <p:spPr bwMode="auto">
          <a:xfrm>
            <a:off x="3028950" y="3600450"/>
            <a:ext cx="19319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브레이크 모터와 와이어 결합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2758" name="그림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179514"/>
            <a:ext cx="3198812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9" name="그림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8" b="13680"/>
          <a:stretch>
            <a:fillRect/>
          </a:stretch>
        </p:blipFill>
        <p:spPr bwMode="auto">
          <a:xfrm>
            <a:off x="6599238" y="1179514"/>
            <a:ext cx="3198812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62" name="TextBox 42"/>
          <p:cNvSpPr txBox="1">
            <a:spLocks noChangeArrowheads="1"/>
          </p:cNvSpPr>
          <p:nvPr/>
        </p:nvSpPr>
        <p:spPr bwMode="auto">
          <a:xfrm>
            <a:off x="7129463" y="3605214"/>
            <a:ext cx="21383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와이어 이탈 방지를 위한 캡 제작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2763" name="TextBox 43"/>
          <p:cNvSpPr txBox="1">
            <a:spLocks noChangeArrowheads="1"/>
          </p:cNvSpPr>
          <p:nvPr/>
        </p:nvSpPr>
        <p:spPr bwMode="auto">
          <a:xfrm>
            <a:off x="3419475" y="6457950"/>
            <a:ext cx="11509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모터 설치 위치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2764" name="TextBox 44"/>
          <p:cNvSpPr txBox="1">
            <a:spLocks noChangeArrowheads="1"/>
          </p:cNvSpPr>
          <p:nvPr/>
        </p:nvSpPr>
        <p:spPr bwMode="auto">
          <a:xfrm>
            <a:off x="7294563" y="6457950"/>
            <a:ext cx="18081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브레이크 패달과 모터 결합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91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9351FA94-CF9B-4AD0-9B5C-EFE413675A2F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ko-KR" altLang="en-US" b="1">
              <a:solidFill>
                <a:prstClr val="black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BD3284-1F58-41F5-8133-6E26E3763DF2}"/>
              </a:ext>
            </a:extLst>
          </p:cNvPr>
          <p:cNvSpPr/>
          <p:nvPr/>
        </p:nvSpPr>
        <p:spPr>
          <a:xfrm>
            <a:off x="2417763" y="3670300"/>
            <a:ext cx="3268662" cy="750888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모터 제어를 위한 아두이노의 연결 상태 확인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System Connect Success / Fail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출력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연결 성공 시에만 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Start Autodrive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 활성화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4804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8. UI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화면 설계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204805" name="그룹 15"/>
          <p:cNvGrpSpPr>
            <a:grpSpLocks/>
          </p:cNvGrpSpPr>
          <p:nvPr/>
        </p:nvGrpSpPr>
        <p:grpSpPr bwMode="auto">
          <a:xfrm>
            <a:off x="2468564" y="1204913"/>
            <a:ext cx="7280275" cy="2171700"/>
            <a:chOff x="994824" y="2570031"/>
            <a:chExt cx="7245069" cy="2171934"/>
          </a:xfrm>
        </p:grpSpPr>
        <p:pic>
          <p:nvPicPr>
            <p:cNvPr id="204823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824" y="2570031"/>
              <a:ext cx="7245069" cy="2171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24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487" y="3062848"/>
              <a:ext cx="250901" cy="81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25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" r="212" b="873"/>
            <a:stretch>
              <a:fillRect/>
            </a:stretch>
          </p:blipFill>
          <p:spPr bwMode="auto">
            <a:xfrm>
              <a:off x="5161638" y="2928936"/>
              <a:ext cx="2777151" cy="1574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4806" name="Picture 2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076277">
            <a:off x="2403475" y="2301875"/>
            <a:ext cx="49688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7" name="Picture 4" descr="pencil arrow mark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2016">
            <a:off x="4043363" y="2532063"/>
            <a:ext cx="385762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8" name="Picture 4" descr="pencil arrow mark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66302">
            <a:off x="4043363" y="2759076"/>
            <a:ext cx="385763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9" name="Picture 4" descr="pencil arrow mark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4" y="2828925"/>
            <a:ext cx="2000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10" name="Picture 4" descr="pencil arrow mark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6" y="2667001"/>
            <a:ext cx="3095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731C625-8FCE-4D67-B86E-0A4E0AACD4F4}"/>
              </a:ext>
            </a:extLst>
          </p:cNvPr>
          <p:cNvSpPr/>
          <p:nvPr/>
        </p:nvSpPr>
        <p:spPr>
          <a:xfrm>
            <a:off x="2522539" y="3427413"/>
            <a:ext cx="2141537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System Connect Check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74969E-1D6A-485A-BF0D-8306C85047FB}"/>
              </a:ext>
            </a:extLst>
          </p:cNvPr>
          <p:cNvSpPr/>
          <p:nvPr/>
        </p:nvSpPr>
        <p:spPr>
          <a:xfrm>
            <a:off x="6381751" y="3670300"/>
            <a:ext cx="3268663" cy="750888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자율주행 위해 스티어링 축으로 모터 기어 이동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Motor Connect Success / Fail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출력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연결 성공 시에만 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Start Autodrive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 활성화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BB0671-8F32-47DA-B553-D21316C6BC52}"/>
              </a:ext>
            </a:extLst>
          </p:cNvPr>
          <p:cNvSpPr/>
          <p:nvPr/>
        </p:nvSpPr>
        <p:spPr>
          <a:xfrm>
            <a:off x="6486525" y="3427413"/>
            <a:ext cx="2141538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Motor Connect Check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52D927-C54D-4471-BD4D-F30105278395}"/>
              </a:ext>
            </a:extLst>
          </p:cNvPr>
          <p:cNvSpPr/>
          <p:nvPr/>
        </p:nvSpPr>
        <p:spPr>
          <a:xfrm>
            <a:off x="2417763" y="4781550"/>
            <a:ext cx="3268662" cy="750888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자율주행 모드 시작을 위한 버튼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사용자의 안전과 편의를 위한 카메라 화면 제공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Emergency Stop/ End Autodrive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활성화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DDE50E-7535-4FE5-8757-9380EF33D89E}"/>
              </a:ext>
            </a:extLst>
          </p:cNvPr>
          <p:cNvSpPr/>
          <p:nvPr/>
        </p:nvSpPr>
        <p:spPr>
          <a:xfrm>
            <a:off x="2522539" y="4538663"/>
            <a:ext cx="2141537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Start Autodrive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903C40-8CDC-432F-B9D3-B3528F6495E5}"/>
              </a:ext>
            </a:extLst>
          </p:cNvPr>
          <p:cNvSpPr/>
          <p:nvPr/>
        </p:nvSpPr>
        <p:spPr>
          <a:xfrm>
            <a:off x="6381751" y="4781550"/>
            <a:ext cx="3268663" cy="750888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자율주행 종료를 위한 버튼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목적지 도달 시 버튼을 눌러 자율주행 모드 종료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시스템 종료를 위한 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Exit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 활성화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6A4FBE-7EBC-4AE9-8225-96390F971949}"/>
              </a:ext>
            </a:extLst>
          </p:cNvPr>
          <p:cNvSpPr/>
          <p:nvPr/>
        </p:nvSpPr>
        <p:spPr>
          <a:xfrm>
            <a:off x="6486525" y="4538663"/>
            <a:ext cx="2141538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End Autodrive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5BAD23-06F6-49E5-A8BE-BD0128F1C0CC}"/>
              </a:ext>
            </a:extLst>
          </p:cNvPr>
          <p:cNvSpPr/>
          <p:nvPr/>
        </p:nvSpPr>
        <p:spPr>
          <a:xfrm>
            <a:off x="6381751" y="5892800"/>
            <a:ext cx="3268663" cy="750888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자율주행 화면 나가기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D746B13-95FA-4E4A-B11A-88861CCB0A29}"/>
              </a:ext>
            </a:extLst>
          </p:cNvPr>
          <p:cNvSpPr/>
          <p:nvPr/>
        </p:nvSpPr>
        <p:spPr>
          <a:xfrm>
            <a:off x="6486525" y="5649913"/>
            <a:ext cx="2141538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Exit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0AD59F-221F-42CE-BBB4-99AF067EA628}"/>
              </a:ext>
            </a:extLst>
          </p:cNvPr>
          <p:cNvSpPr/>
          <p:nvPr/>
        </p:nvSpPr>
        <p:spPr>
          <a:xfrm>
            <a:off x="2417763" y="5892800"/>
            <a:ext cx="3268662" cy="750888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자율주행 비상정지를 위한 버튼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눌러 시스템 정지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브레이크 작동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시스템 종료를 위한 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Exit 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 활성화</a:t>
            </a:r>
            <a:endParaRPr kumimoji="1" lang="en-US" altLang="ko-KR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B937E5A-09A8-4281-9595-6D272D82BFD7}"/>
              </a:ext>
            </a:extLst>
          </p:cNvPr>
          <p:cNvSpPr/>
          <p:nvPr/>
        </p:nvSpPr>
        <p:spPr>
          <a:xfrm>
            <a:off x="2522539" y="5649913"/>
            <a:ext cx="2141537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Emergency Stop</a:t>
            </a:r>
          </a:p>
        </p:txBody>
      </p:sp>
      <p:sp>
        <p:nvSpPr>
          <p:cNvPr id="204822" name="제목 1"/>
          <p:cNvSpPr>
            <a:spLocks noGrp="1"/>
          </p:cNvSpPr>
          <p:nvPr>
            <p:ph type="ctrTitle"/>
          </p:nvPr>
        </p:nvSpPr>
        <p:spPr>
          <a:xfrm>
            <a:off x="1416050" y="200025"/>
            <a:ext cx="6345238" cy="508000"/>
          </a:xfrm>
        </p:spPr>
        <p:txBody>
          <a:bodyPr/>
          <a:lstStyle/>
          <a:p>
            <a:r>
              <a:rPr lang="en-US" altLang="ko-KR" b="1"/>
              <a:t>Ⅳ. </a:t>
            </a:r>
            <a:r>
              <a:rPr lang="ko-KR" altLang="en-US" b="1"/>
              <a:t>자율주행 </a:t>
            </a:r>
            <a:r>
              <a:rPr lang="en-US" altLang="ko-KR" b="1"/>
              <a:t>– </a:t>
            </a:r>
            <a:r>
              <a:rPr lang="ko-KR" altLang="en-US" b="1"/>
              <a:t>사용자 실행 </a:t>
            </a:r>
            <a:r>
              <a:rPr lang="en-US" altLang="ko-KR" b="1"/>
              <a:t>UI </a:t>
            </a:r>
            <a:r>
              <a:rPr lang="ko-KR" altLang="en-US" b="1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025676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5D830B8B-543F-4584-B811-11CFF15E1A4A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ko-KR" altLang="en-US" b="1">
              <a:solidFill>
                <a:prstClr val="black"/>
              </a:solidFill>
            </a:endParaRPr>
          </a:p>
        </p:txBody>
      </p:sp>
      <p:sp>
        <p:nvSpPr>
          <p:cNvPr id="206851" name="부제목 2"/>
          <p:cNvSpPr txBox="1">
            <a:spLocks/>
          </p:cNvSpPr>
          <p:nvPr/>
        </p:nvSpPr>
        <p:spPr bwMode="auto">
          <a:xfrm>
            <a:off x="2244725" y="1339851"/>
            <a:ext cx="5651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0" lang="en-US" altLang="ko-KR" sz="1600" b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Threshold</a:t>
            </a:r>
            <a:r>
              <a:rPr lang="ko-KR" altLang="en-US" sz="16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값 조정</a:t>
            </a:r>
            <a:r>
              <a:rPr lang="en-US" altLang="ko-KR" sz="16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6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검정색으로 인식하는 범위</a:t>
            </a:r>
            <a:r>
              <a:rPr lang="en-US" altLang="ko-KR" sz="16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kumimoji="0" lang="ko-KR" altLang="en-US" sz="16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78501" y="3465513"/>
            <a:ext cx="576263" cy="863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6853" name="직사각형 10"/>
          <p:cNvSpPr>
            <a:spLocks noChangeArrowheads="1"/>
          </p:cNvSpPr>
          <p:nvPr/>
        </p:nvSpPr>
        <p:spPr bwMode="auto">
          <a:xfrm>
            <a:off x="1838325" y="5949950"/>
            <a:ext cx="3600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잘못된 </a:t>
            </a: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Threshold </a:t>
            </a: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값</a:t>
            </a:r>
            <a:endParaRPr kumimoji="1" lang="en-US" altLang="ko-KR" sz="16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러버콘</a:t>
            </a: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하늘</a:t>
            </a: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잡초 등을 검은색으로 인식</a:t>
            </a: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kumimoji="1" lang="ko-KR" altLang="en-US" sz="16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6854" name="직사각형 11"/>
          <p:cNvSpPr>
            <a:spLocks noChangeArrowheads="1"/>
          </p:cNvSpPr>
          <p:nvPr/>
        </p:nvSpPr>
        <p:spPr bwMode="auto">
          <a:xfrm>
            <a:off x="6662738" y="5949950"/>
            <a:ext cx="3600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적절한 </a:t>
            </a: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Threshold </a:t>
            </a: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값</a:t>
            </a:r>
            <a:endParaRPr kumimoji="1" lang="en-US" altLang="ko-KR" sz="16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(Lane</a:t>
            </a: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만을 검은색으로 인식</a:t>
            </a: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kumimoji="1" lang="ko-KR" altLang="en-US" sz="16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685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1916113"/>
            <a:ext cx="3575050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38" y="1916113"/>
            <a:ext cx="3605212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7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9. 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영상 인식 캘리브레이션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6858" name="제목 1"/>
          <p:cNvSpPr>
            <a:spLocks noGrp="1"/>
          </p:cNvSpPr>
          <p:nvPr>
            <p:ph type="ctrTitle"/>
          </p:nvPr>
        </p:nvSpPr>
        <p:spPr>
          <a:xfrm>
            <a:off x="1416050" y="200025"/>
            <a:ext cx="6345238" cy="508000"/>
          </a:xfrm>
        </p:spPr>
        <p:txBody>
          <a:bodyPr/>
          <a:lstStyle/>
          <a:p>
            <a:r>
              <a:rPr lang="en-US" altLang="ko-KR" b="1"/>
              <a:t>Ⅳ. </a:t>
            </a:r>
            <a:r>
              <a:rPr lang="ko-KR" altLang="en-US" b="1"/>
              <a:t>자율주행 </a:t>
            </a:r>
            <a:r>
              <a:rPr lang="en-US" altLang="ko-KR" b="1"/>
              <a:t>– </a:t>
            </a:r>
            <a:r>
              <a:rPr lang="ko-KR" altLang="en-US" b="1"/>
              <a:t>캘리브레이션</a:t>
            </a:r>
          </a:p>
        </p:txBody>
      </p:sp>
    </p:spTree>
    <p:extLst>
      <p:ext uri="{BB962C8B-B14F-4D97-AF65-F5344CB8AC3E}">
        <p14:creationId xmlns:p14="http://schemas.microsoft.com/office/powerpoint/2010/main" val="3736157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219835B0-2092-4A5B-842D-BE4C343754AE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ko-KR" altLang="en-US" b="1">
              <a:solidFill>
                <a:prstClr val="black"/>
              </a:solidFill>
            </a:endParaRPr>
          </a:p>
        </p:txBody>
      </p:sp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3903664"/>
            <a:ext cx="514350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554414" y="4337050"/>
            <a:ext cx="1152525" cy="13668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116B9C-3FB4-4918-B7B0-67DCD4EB2D6C}"/>
              </a:ext>
            </a:extLst>
          </p:cNvPr>
          <p:cNvSpPr/>
          <p:nvPr/>
        </p:nvSpPr>
        <p:spPr>
          <a:xfrm>
            <a:off x="2208214" y="1595438"/>
            <a:ext cx="7775575" cy="2120900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1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① 높을 경우 </a:t>
            </a:r>
            <a:r>
              <a:rPr kumimoji="1" lang="en-US" altLang="ko-KR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인식 범위가 넓어져 정밀도 하락</a:t>
            </a:r>
            <a:r>
              <a:rPr kumimoji="1" lang="en-US" altLang="ko-KR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      </a:t>
            </a:r>
            <a:r>
              <a:rPr kumimoji="1" lang="en-US" altLang="ko-KR" sz="105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주변 사물 인식</a:t>
            </a:r>
            <a:r>
              <a:rPr kumimoji="1" lang="en-US" altLang="ko-KR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확률 상승</a:t>
            </a:r>
            <a:endParaRPr kumimoji="1" lang="en-US" altLang="ko-KR" sz="16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  <a:endParaRPr kumimoji="1" lang="en-US" altLang="ko-KR" sz="5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② </a:t>
            </a:r>
            <a:r>
              <a:rPr kumimoji="1" lang="ko-KR" altLang="en-US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낮을 경우 </a:t>
            </a:r>
            <a:r>
              <a:rPr kumimoji="1" lang="en-US" altLang="ko-KR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햇빛의 반사</a:t>
            </a:r>
            <a:r>
              <a:rPr kumimoji="1" lang="en-US" altLang="ko-KR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차체의 그림자로 인해 인식 오류 발생 확률 증가</a:t>
            </a:r>
            <a:endParaRPr kumimoji="1" lang="en-US" altLang="ko-KR" sz="16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5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                </a:t>
            </a:r>
            <a:r>
              <a:rPr kumimoji="1" lang="en-US" altLang="ko-KR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Lane</a:t>
            </a:r>
            <a:r>
              <a:rPr kumimoji="1" lang="ko-KR" altLang="en-US" sz="16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급격한 변화로 원하는 조향 구현 불가</a:t>
            </a:r>
            <a:endParaRPr kumimoji="1" lang="en-US" altLang="ko-KR" sz="14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7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           </a:t>
            </a:r>
            <a:r>
              <a:rPr kumimoji="1" lang="ko-KR" altLang="en-US" sz="1900" b="1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셀카봉을</a:t>
            </a:r>
            <a:r>
              <a:rPr kumimoji="1" lang="ko-KR" altLang="en-US" sz="19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이용하여 높낮이미세조정 후 카메라의 위치 고정</a:t>
            </a:r>
            <a:endParaRPr kumimoji="1" lang="en-US" altLang="ko-KR" sz="14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            </a:t>
            </a: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      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5BEA7E-7DC9-4B47-9A9F-E4C14B3EF3EA}"/>
              </a:ext>
            </a:extLst>
          </p:cNvPr>
          <p:cNvSpPr/>
          <p:nvPr/>
        </p:nvSpPr>
        <p:spPr>
          <a:xfrm>
            <a:off x="2459039" y="1392238"/>
            <a:ext cx="2141537" cy="29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카메라의 위치</a:t>
            </a:r>
            <a:endParaRPr kumimoji="1" lang="en-US" altLang="ko-KR" sz="1100" b="1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오른쪽 화살표 41"/>
          <p:cNvSpPr/>
          <p:nvPr/>
        </p:nvSpPr>
        <p:spPr>
          <a:xfrm>
            <a:off x="2782888" y="3275014"/>
            <a:ext cx="677862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8904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10. 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카메라 위치 캘리브레이션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8905" name="제목 1"/>
          <p:cNvSpPr>
            <a:spLocks noGrp="1"/>
          </p:cNvSpPr>
          <p:nvPr>
            <p:ph type="ctrTitle"/>
          </p:nvPr>
        </p:nvSpPr>
        <p:spPr>
          <a:xfrm>
            <a:off x="1416050" y="200025"/>
            <a:ext cx="6345238" cy="508000"/>
          </a:xfrm>
        </p:spPr>
        <p:txBody>
          <a:bodyPr/>
          <a:lstStyle/>
          <a:p>
            <a:r>
              <a:rPr lang="en-US" altLang="ko-KR" b="1"/>
              <a:t>Ⅳ. </a:t>
            </a:r>
            <a:r>
              <a:rPr lang="ko-KR" altLang="en-US" b="1"/>
              <a:t>자율주행 </a:t>
            </a:r>
            <a:r>
              <a:rPr lang="en-US" altLang="ko-KR" b="1"/>
              <a:t>– </a:t>
            </a:r>
            <a:r>
              <a:rPr lang="ko-KR" altLang="en-US" b="1"/>
              <a:t>캘리브레이션</a:t>
            </a:r>
          </a:p>
        </p:txBody>
      </p:sp>
    </p:spTree>
    <p:extLst>
      <p:ext uri="{BB962C8B-B14F-4D97-AF65-F5344CB8AC3E}">
        <p14:creationId xmlns:p14="http://schemas.microsoft.com/office/powerpoint/2010/main" val="110409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305BE256-BFE4-43AE-81CD-70FB7826F897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ko-KR" altLang="en-US" b="1">
              <a:solidFill>
                <a:prstClr val="black"/>
              </a:solidFill>
            </a:endParaRPr>
          </a:p>
        </p:txBody>
      </p:sp>
      <p:sp>
        <p:nvSpPr>
          <p:cNvPr id="210947" name="부제목 2"/>
          <p:cNvSpPr txBox="1">
            <a:spLocks/>
          </p:cNvSpPr>
          <p:nvPr/>
        </p:nvSpPr>
        <p:spPr bwMode="auto">
          <a:xfrm>
            <a:off x="2279650" y="1484314"/>
            <a:ext cx="5651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eaLnBrk="0" fontAlgn="base" latinLnBrk="0" hangingPunct="0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실제 모터 회전수 및 스티어링 휠 각도 조정</a:t>
            </a:r>
            <a:endParaRPr kumimoji="1" lang="en-US" altLang="ko-KR" sz="1600" b="1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57263" eaLnBrk="0" fontAlgn="base" latinLnBrk="0" hangingPunct="0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Lane</a:t>
            </a:r>
            <a:r>
              <a:rPr kumimoji="1" lang="ko-KR" altLang="en-US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인식 영역을 </a:t>
            </a:r>
            <a:r>
              <a:rPr kumimoji="1" lang="en-US" altLang="ko-KR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17</a:t>
            </a:r>
            <a:r>
              <a:rPr kumimoji="1" lang="ko-KR" altLang="en-US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분할 </a:t>
            </a:r>
            <a:r>
              <a:rPr kumimoji="1" lang="en-US" altLang="ko-KR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→ </a:t>
            </a:r>
            <a:r>
              <a:rPr kumimoji="1" lang="ko-KR" altLang="en-US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각 영역에 맞는 조향각 </a:t>
            </a:r>
            <a:r>
              <a:rPr kumimoji="1" lang="en-US" altLang="ko-KR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</a:t>
            </a:r>
            <a:r>
              <a:rPr kumimoji="1" lang="ko-KR" altLang="en-US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대</a:t>
            </a:r>
            <a:r>
              <a:rPr kumimoji="1" lang="en-US" altLang="ko-KR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 </a:t>
            </a:r>
            <a:r>
              <a:rPr kumimoji="1" lang="ko-KR" altLang="en-US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지정</a:t>
            </a:r>
            <a:endParaRPr kumimoji="1" lang="en-US" altLang="ko-KR" sz="1600" b="1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57263" eaLnBrk="0" fontAlgn="base" latinLnBrk="0" hangingPunct="0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인식된 </a:t>
            </a:r>
            <a:r>
              <a:rPr kumimoji="1" lang="en-US" altLang="ko-KR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Lane</a:t>
            </a:r>
            <a:r>
              <a:rPr kumimoji="1" lang="ko-KR" altLang="en-US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과 현재 스티어링 휠의 조향각 비교 후 모터 회전</a:t>
            </a:r>
          </a:p>
        </p:txBody>
      </p:sp>
      <p:pic>
        <p:nvPicPr>
          <p:cNvPr id="210948" name="Picture 5" descr="steering, whee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100000">
            <a:off x="8997950" y="45370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1836739" y="2552700"/>
          <a:ext cx="8656635" cy="115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2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7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27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27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27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5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  <a:cs typeface="+mn-cs"/>
                        </a:rPr>
                        <a:t>영역</a:t>
                      </a:r>
                    </a:p>
                  </a:txBody>
                  <a:tcPr marL="91449" marR="91449" marT="45673" marB="45673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현대하모니 M" pitchFamily="18" charset="-127"/>
                          <a:ea typeface="현대하모니 M" pitchFamily="18" charset="-127"/>
                        </a:rPr>
                        <a:t>…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7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8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9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현대하모니 M" pitchFamily="18" charset="-127"/>
                          <a:ea typeface="현대하모니 M" pitchFamily="18" charset="-127"/>
                        </a:rPr>
                        <a:t>…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15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16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 err="1"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  <a:cs typeface="+mn-cs"/>
                        </a:rPr>
                        <a:t>조향각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  <a:cs typeface="+mn-cs"/>
                        </a:rPr>
                        <a:t>(˚)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91449" marR="91449" marT="45673" marB="45673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-540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-472.5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현대하모니 M" pitchFamily="18" charset="-127"/>
                          <a:ea typeface="현대하모니 M" pitchFamily="18" charset="-127"/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-67.5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67.5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현대하모니 M" pitchFamily="18" charset="-127"/>
                          <a:ea typeface="현대하모니 M" pitchFamily="18" charset="-127"/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472.5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540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1449" marR="91449" marT="45673" marB="4567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0984" name="직사각형 32"/>
          <p:cNvSpPr>
            <a:spLocks noChangeArrowheads="1"/>
          </p:cNvSpPr>
          <p:nvPr/>
        </p:nvSpPr>
        <p:spPr bwMode="auto">
          <a:xfrm>
            <a:off x="5975350" y="4500564"/>
            <a:ext cx="2952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EX) </a:t>
            </a: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인식된 </a:t>
            </a: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Lane</a:t>
            </a: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</a:t>
            </a: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6</a:t>
            </a: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영역</a:t>
            </a:r>
            <a:endParaRPr kumimoji="1" lang="en-US" altLang="ko-KR" sz="16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현재 스티어링 휠은 </a:t>
            </a: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8</a:t>
            </a:r>
            <a:r>
              <a:rPr kumimoji="1" lang="ko-KR" altLang="en-US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영역</a:t>
            </a:r>
            <a:endParaRPr kumimoji="1" lang="en-US" altLang="ko-KR" sz="16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16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</a:t>
            </a:r>
            <a:r>
              <a:rPr kumimoji="1" lang="en-US" altLang="ko-KR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→ </a:t>
            </a:r>
            <a:r>
              <a:rPr kumimoji="1" lang="ko-KR" altLang="en-US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좌로 </a:t>
            </a:r>
            <a:r>
              <a:rPr kumimoji="1" lang="en-US" altLang="ko-KR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135˚ </a:t>
            </a:r>
            <a:r>
              <a:rPr kumimoji="1" lang="ko-KR" altLang="en-US" sz="1600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회전</a:t>
            </a:r>
            <a:endParaRPr kumimoji="1" lang="en-US" altLang="ko-KR" sz="1600" b="1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kumimoji="1" lang="ko-KR" altLang="en-US" sz="16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098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6" y="4087813"/>
            <a:ext cx="3744913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86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11. 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조향 각 캘리브레이션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0987" name="제목 1"/>
          <p:cNvSpPr>
            <a:spLocks noGrp="1"/>
          </p:cNvSpPr>
          <p:nvPr>
            <p:ph type="ctrTitle"/>
          </p:nvPr>
        </p:nvSpPr>
        <p:spPr>
          <a:xfrm>
            <a:off x="1416050" y="200025"/>
            <a:ext cx="6345238" cy="508000"/>
          </a:xfrm>
        </p:spPr>
        <p:txBody>
          <a:bodyPr/>
          <a:lstStyle/>
          <a:p>
            <a:r>
              <a:rPr lang="en-US" altLang="ko-KR" b="1"/>
              <a:t>Ⅳ. </a:t>
            </a:r>
            <a:r>
              <a:rPr lang="ko-KR" altLang="en-US" b="1"/>
              <a:t>자율주행 </a:t>
            </a:r>
            <a:r>
              <a:rPr lang="en-US" altLang="ko-KR" b="1"/>
              <a:t>– </a:t>
            </a:r>
            <a:r>
              <a:rPr lang="ko-KR" altLang="en-US" b="1"/>
              <a:t>캘리브레이션</a:t>
            </a:r>
          </a:p>
        </p:txBody>
      </p:sp>
    </p:spTree>
    <p:extLst>
      <p:ext uri="{BB962C8B-B14F-4D97-AF65-F5344CB8AC3E}">
        <p14:creationId xmlns:p14="http://schemas.microsoft.com/office/powerpoint/2010/main" val="3643099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슬라이드 번호 개체 틀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07280F58-B935-4B81-BB00-857B3DA61C99}" type="slidenum">
              <a:rPr lang="ko-KR" altLang="en-US" b="1">
                <a:solidFill>
                  <a:prstClr val="black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ko-KR" altLang="en-US" b="1">
              <a:solidFill>
                <a:prstClr val="black"/>
              </a:solidFill>
            </a:endParaRPr>
          </a:p>
        </p:txBody>
      </p:sp>
      <p:sp>
        <p:nvSpPr>
          <p:cNvPr id="212995" name="부제목 2"/>
          <p:cNvSpPr txBox="1">
            <a:spLocks/>
          </p:cNvSpPr>
          <p:nvPr/>
        </p:nvSpPr>
        <p:spPr bwMode="auto">
          <a:xfrm>
            <a:off x="1797051" y="777875"/>
            <a:ext cx="5649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3717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289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2861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743325" indent="-23495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12. </a:t>
            </a:r>
            <a:r>
              <a:rPr lang="ko-KR" altLang="en-US" sz="200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문제점 및 해결 과정</a:t>
            </a:r>
            <a:endParaRPr kumimoji="0" lang="ko-KR" altLang="en-US" sz="2000" b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83D0-3F7B-47EB-9AD0-149410368D1E}"/>
              </a:ext>
            </a:extLst>
          </p:cNvPr>
          <p:cNvSpPr/>
          <p:nvPr/>
        </p:nvSpPr>
        <p:spPr>
          <a:xfrm>
            <a:off x="1774825" y="1439864"/>
            <a:ext cx="4254500" cy="5013325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태블릿의 비주얼 스튜디오와</a:t>
            </a:r>
            <a:r>
              <a:rPr kumimoji="1" lang="en-US" altLang="ko-KR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아두이노 보드의 데이터 처리 속도 차이</a:t>
            </a: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스테핑 모터의 낮은 고정 토크값으로 기어의 이탈 현상</a:t>
            </a: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627DBA-9A28-49B4-942F-BE97C2D5B06E}"/>
              </a:ext>
            </a:extLst>
          </p:cNvPr>
          <p:cNvSpPr/>
          <p:nvPr/>
        </p:nvSpPr>
        <p:spPr>
          <a:xfrm>
            <a:off x="1881189" y="1196976"/>
            <a:ext cx="2141537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43F7A8-BD7B-4065-8F15-CA0458256E53}"/>
              </a:ext>
            </a:extLst>
          </p:cNvPr>
          <p:cNvSpPr/>
          <p:nvPr/>
        </p:nvSpPr>
        <p:spPr>
          <a:xfrm>
            <a:off x="6226175" y="1439864"/>
            <a:ext cx="4267200" cy="5013325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프로세스가 더 빠른 비주얼 스튜디오에 </a:t>
            </a:r>
            <a:r>
              <a:rPr kumimoji="1" lang="en-US" altLang="ko-KR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Sleep</a:t>
            </a:r>
            <a:r>
              <a:rPr kumimoji="1" lang="ko-KR" altLang="en-US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주어 속도 맞춰 진행</a:t>
            </a: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4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 와이어 고정 작업을 통해 기어 이탈 방지</a:t>
            </a: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A0373BC-9F9B-4D1D-87E5-FA817BB3058E}"/>
              </a:ext>
            </a:extLst>
          </p:cNvPr>
          <p:cNvSpPr/>
          <p:nvPr/>
        </p:nvSpPr>
        <p:spPr>
          <a:xfrm>
            <a:off x="6318250" y="1214439"/>
            <a:ext cx="2141538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7263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kumimoji="1" lang="en-US" altLang="ko-KR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100" b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 해결 방법</a:t>
            </a:r>
            <a:endParaRPr kumimoji="1" lang="en-US" altLang="ko-KR" sz="1100" b="1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3000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1965326"/>
            <a:ext cx="247808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001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0" t="38164" r="23991" b="37584"/>
          <a:stretch>
            <a:fillRect/>
          </a:stretch>
        </p:blipFill>
        <p:spPr bwMode="auto">
          <a:xfrm>
            <a:off x="7142164" y="1990726"/>
            <a:ext cx="2479675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3002" name="TextBox 42"/>
          <p:cNvSpPr txBox="1">
            <a:spLocks noChangeArrowheads="1"/>
          </p:cNvSpPr>
          <p:nvPr/>
        </p:nvSpPr>
        <p:spPr bwMode="auto">
          <a:xfrm>
            <a:off x="3330575" y="3724275"/>
            <a:ext cx="11493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라인 이탈 현상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3003" name="TextBox 43"/>
          <p:cNvSpPr txBox="1">
            <a:spLocks noChangeArrowheads="1"/>
          </p:cNvSpPr>
          <p:nvPr/>
        </p:nvSpPr>
        <p:spPr bwMode="auto">
          <a:xfrm>
            <a:off x="7785100" y="3741739"/>
            <a:ext cx="11493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라인 정상 추적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3004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 t="18369" b="34248"/>
          <a:stretch>
            <a:fillRect/>
          </a:stretch>
        </p:blipFill>
        <p:spPr bwMode="auto">
          <a:xfrm>
            <a:off x="2663825" y="4349751"/>
            <a:ext cx="2478088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3005" name="TextBox 46"/>
          <p:cNvSpPr txBox="1">
            <a:spLocks noChangeArrowheads="1"/>
          </p:cNvSpPr>
          <p:nvPr/>
        </p:nvSpPr>
        <p:spPr bwMode="auto">
          <a:xfrm>
            <a:off x="3327400" y="6156325"/>
            <a:ext cx="11493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기어 이탈 현상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66912" name="그림 166911">
            <a:extLst>
              <a:ext uri="{FF2B5EF4-FFF2-40B4-BE49-F238E27FC236}">
                <a16:creationId xmlns:a16="http://schemas.microsoft.com/office/drawing/2014/main" id="{D31EE479-FA51-49A0-B3E0-1883405E971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1" t="15582"/>
          <a:stretch/>
        </p:blipFill>
        <p:spPr>
          <a:xfrm rot="10149586">
            <a:off x="3409282" y="4606488"/>
            <a:ext cx="887292" cy="950844"/>
          </a:xfrm>
          <a:prstGeom prst="rect">
            <a:avLst/>
          </a:prstGeom>
          <a:noFill/>
        </p:spPr>
      </p:pic>
      <p:pic>
        <p:nvPicPr>
          <p:cNvPr id="213007" name="그림 1669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1298">
            <a:off x="3378200" y="4697414"/>
            <a:ext cx="509588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FFF80B58-6508-4A7E-BE79-0ED735B08E81}"/>
              </a:ext>
            </a:extLst>
          </p:cNvPr>
          <p:cNvSpPr/>
          <p:nvPr/>
        </p:nvSpPr>
        <p:spPr>
          <a:xfrm>
            <a:off x="7248525" y="4500564"/>
            <a:ext cx="2266950" cy="151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900" b="1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와이어 고정 사진</a:t>
            </a:r>
          </a:p>
        </p:txBody>
      </p:sp>
      <p:sp>
        <p:nvSpPr>
          <p:cNvPr id="213009" name="TextBox 52"/>
          <p:cNvSpPr txBox="1">
            <a:spLocks noChangeArrowheads="1"/>
          </p:cNvSpPr>
          <p:nvPr/>
        </p:nvSpPr>
        <p:spPr bwMode="auto">
          <a:xfrm>
            <a:off x="7807325" y="6046788"/>
            <a:ext cx="1149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1" lang="ko-KR" altLang="en-US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기어 이탈 방지</a:t>
            </a:r>
            <a:r>
              <a:rPr kumimoji="1" lang="en-US" altLang="ko-KR" sz="11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kumimoji="1" lang="ko-KR" altLang="en-US" sz="11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BF39914-C7B0-438D-AE16-386D88145757}"/>
              </a:ext>
            </a:extLst>
          </p:cNvPr>
          <p:cNvCxnSpPr>
            <a:cxnSpLocks/>
          </p:cNvCxnSpPr>
          <p:nvPr/>
        </p:nvCxnSpPr>
        <p:spPr>
          <a:xfrm>
            <a:off x="4378326" y="3543300"/>
            <a:ext cx="569913" cy="14605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BCE92-7056-4AB7-A8F8-E8601FD79358}"/>
              </a:ext>
            </a:extLst>
          </p:cNvPr>
          <p:cNvCxnSpPr>
            <a:cxnSpLocks/>
          </p:cNvCxnSpPr>
          <p:nvPr/>
        </p:nvCxnSpPr>
        <p:spPr>
          <a:xfrm>
            <a:off x="4640264" y="3343276"/>
            <a:ext cx="363537" cy="5397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BF87D1-5313-48C1-BFDF-83D7DF9BCFD0}"/>
              </a:ext>
            </a:extLst>
          </p:cNvPr>
          <p:cNvCxnSpPr>
            <a:cxnSpLocks/>
          </p:cNvCxnSpPr>
          <p:nvPr/>
        </p:nvCxnSpPr>
        <p:spPr>
          <a:xfrm>
            <a:off x="5303839" y="2636838"/>
            <a:ext cx="585787" cy="0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DB93B3-A762-4B0E-B019-15C6E3604E69}"/>
              </a:ext>
            </a:extLst>
          </p:cNvPr>
          <p:cNvCxnSpPr>
            <a:cxnSpLocks/>
          </p:cNvCxnSpPr>
          <p:nvPr/>
        </p:nvCxnSpPr>
        <p:spPr>
          <a:xfrm>
            <a:off x="5310189" y="3068638"/>
            <a:ext cx="57943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014" name="TextBox 17"/>
          <p:cNvSpPr txBox="1">
            <a:spLocks noChangeArrowheads="1"/>
          </p:cNvSpPr>
          <p:nvPr/>
        </p:nvSpPr>
        <p:spPr bwMode="auto">
          <a:xfrm>
            <a:off x="5122864" y="2686051"/>
            <a:ext cx="9284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정상 진행 방향</a:t>
            </a:r>
          </a:p>
        </p:txBody>
      </p:sp>
      <p:sp>
        <p:nvSpPr>
          <p:cNvPr id="213015" name="TextBox 35"/>
          <p:cNvSpPr txBox="1">
            <a:spLocks noChangeArrowheads="1"/>
          </p:cNvSpPr>
          <p:nvPr/>
        </p:nvSpPr>
        <p:spPr bwMode="auto">
          <a:xfrm>
            <a:off x="5114925" y="3121026"/>
            <a:ext cx="9350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진행 방향</a:t>
            </a:r>
          </a:p>
        </p:txBody>
      </p:sp>
      <p:sp>
        <p:nvSpPr>
          <p:cNvPr id="213016" name="제목 1"/>
          <p:cNvSpPr>
            <a:spLocks noGrp="1"/>
          </p:cNvSpPr>
          <p:nvPr>
            <p:ph type="ctrTitle"/>
          </p:nvPr>
        </p:nvSpPr>
        <p:spPr>
          <a:xfrm>
            <a:off x="1416050" y="200025"/>
            <a:ext cx="6345238" cy="508000"/>
          </a:xfrm>
        </p:spPr>
        <p:txBody>
          <a:bodyPr/>
          <a:lstStyle/>
          <a:p>
            <a:r>
              <a:rPr lang="en-US" altLang="ko-KR" b="1"/>
              <a:t>Ⅳ. </a:t>
            </a:r>
            <a:r>
              <a:rPr lang="ko-KR" altLang="en-US" b="1"/>
              <a:t>자율주행 </a:t>
            </a:r>
            <a:r>
              <a:rPr lang="en-US" altLang="ko-KR" b="1"/>
              <a:t>– </a:t>
            </a:r>
            <a:r>
              <a:rPr lang="ko-KR" altLang="en-US" b="1"/>
              <a:t>문제점 및 해결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6" y="4500564"/>
            <a:ext cx="2266950" cy="151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71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직사각형 4"/>
          <p:cNvSpPr>
            <a:spLocks noChangeArrowheads="1"/>
          </p:cNvSpPr>
          <p:nvPr/>
        </p:nvSpPr>
        <p:spPr bwMode="auto">
          <a:xfrm>
            <a:off x="1450976" y="2060576"/>
            <a:ext cx="63012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83820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3200" b="1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자율주행</a:t>
            </a:r>
            <a:endParaRPr kumimoji="1" lang="en-US" altLang="ko-KR" sz="3200" b="1" dirty="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5345" y="3179618"/>
            <a:ext cx="403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  Type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8872408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제목 1"/>
          <p:cNvSpPr>
            <a:spLocks noGrp="1"/>
          </p:cNvSpPr>
          <p:nvPr>
            <p:ph type="ctrTitle"/>
          </p:nvPr>
        </p:nvSpPr>
        <p:spPr bwMode="auto">
          <a:xfrm>
            <a:off x="1416051" y="185738"/>
            <a:ext cx="672941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38200" eaLnBrk="1" hangingPunct="1">
              <a:spcBef>
                <a:spcPct val="20000"/>
              </a:spcBef>
            </a:pPr>
            <a:r>
              <a:rPr lang="en-US" altLang="ko-KR" b="1"/>
              <a:t>5. </a:t>
            </a:r>
            <a:r>
              <a:rPr lang="ko-KR" altLang="en-US" b="1"/>
              <a:t>차량 전자제어 </a:t>
            </a:r>
            <a:r>
              <a:rPr lang="en-US" altLang="ko-KR" b="1"/>
              <a:t>(</a:t>
            </a:r>
            <a:r>
              <a:rPr lang="ko-KR" altLang="en-US" b="1"/>
              <a:t>자율주행</a:t>
            </a:r>
            <a:r>
              <a:rPr lang="en-US" altLang="ko-KR" b="1"/>
              <a:t>)</a:t>
            </a:r>
          </a:p>
        </p:txBody>
      </p:sp>
      <p:sp>
        <p:nvSpPr>
          <p:cNvPr id="78" name="슬라이드 번호 개체 틀 1"/>
          <p:cNvSpPr txBox="1">
            <a:spLocks/>
          </p:cNvSpPr>
          <p:nvPr/>
        </p:nvSpPr>
        <p:spPr bwMode="auto">
          <a:xfrm>
            <a:off x="10272713" y="328614"/>
            <a:ext cx="495300" cy="3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hangingPunct="1"/>
            <a:fld id="{6E8AFEF2-C343-41FC-903F-0609D3D6CE44}" type="slidenum">
              <a:rPr kumimoji="0" lang="ko-KR" altLang="en-US" sz="140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eaLnBrk="1" hangingPunct="1"/>
              <a:t>28</a:t>
            </a:fld>
            <a:endParaRPr kumimoji="0" lang="ko-KR" altLang="en-US" sz="140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FDF5F159-64E1-45CE-B6BC-55232E7250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3756" y="1071826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인지 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(Recognition)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FC4D00B9-44FC-4A12-8FD5-394D176CF9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55885" y="1071826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판단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(Decision)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C962E7A3-371F-4DCE-9C86-291A175E90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88013" y="1071826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제어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(Control)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736381-733A-4D49-8EA2-412D2055A3A4}"/>
              </a:ext>
            </a:extLst>
          </p:cNvPr>
          <p:cNvSpPr/>
          <p:nvPr/>
        </p:nvSpPr>
        <p:spPr bwMode="auto">
          <a:xfrm>
            <a:off x="1423756" y="1463576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차선 인식 및 경로 탐색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CD34350-1193-480D-A1D5-8639DBA3A691}"/>
              </a:ext>
            </a:extLst>
          </p:cNvPr>
          <p:cNvSpPr/>
          <p:nvPr/>
        </p:nvSpPr>
        <p:spPr bwMode="auto">
          <a:xfrm>
            <a:off x="4655885" y="1463576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주행상황 판단 및 제어 신호 생성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C61162-F276-4A1F-9924-FB072AB410B6}"/>
              </a:ext>
            </a:extLst>
          </p:cNvPr>
          <p:cNvSpPr/>
          <p:nvPr/>
        </p:nvSpPr>
        <p:spPr bwMode="auto">
          <a:xfrm>
            <a:off x="7888013" y="1463576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차량 제어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05" name="오른쪽 화살표 7">
            <a:extLst>
              <a:ext uri="{FF2B5EF4-FFF2-40B4-BE49-F238E27FC236}">
                <a16:creationId xmlns:a16="http://schemas.microsoft.com/office/drawing/2014/main" id="{6F122A94-7387-42B4-8731-E3A18B95FB8C}"/>
              </a:ext>
            </a:extLst>
          </p:cNvPr>
          <p:cNvSpPr/>
          <p:nvPr/>
        </p:nvSpPr>
        <p:spPr bwMode="auto">
          <a:xfrm>
            <a:off x="4359120" y="2133256"/>
            <a:ext cx="216000" cy="3600000"/>
          </a:xfrm>
          <a:prstGeom prst="rightArrow">
            <a:avLst>
              <a:gd name="adj1" fmla="val 75326"/>
              <a:gd name="adj2" fmla="val 100000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chemeClr val="tx1"/>
              </a:gs>
            </a:gsLst>
            <a:lin ang="0" scaled="0"/>
            <a:tileRect/>
          </a:gra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1200" b="1">
              <a:solidFill>
                <a:prstClr val="black"/>
              </a:solidFill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517C39A-0D29-47B5-91B4-77F0E60B4FBE}"/>
              </a:ext>
            </a:extLst>
          </p:cNvPr>
          <p:cNvSpPr/>
          <p:nvPr/>
        </p:nvSpPr>
        <p:spPr bwMode="auto">
          <a:xfrm>
            <a:off x="1423756" y="3843778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개발 환경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07" name="Rectangle 59">
            <a:extLst>
              <a:ext uri="{FF2B5EF4-FFF2-40B4-BE49-F238E27FC236}">
                <a16:creationId xmlns:a16="http://schemas.microsoft.com/office/drawing/2014/main" id="{5A15E9DA-75F4-405C-9E43-327A37C1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756" y="1912893"/>
            <a:ext cx="2880000" cy="1841568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78274-AB8A-470C-B3DD-A231553515E6}"/>
              </a:ext>
            </a:extLst>
          </p:cNvPr>
          <p:cNvSpPr txBox="1"/>
          <p:nvPr/>
        </p:nvSpPr>
        <p:spPr>
          <a:xfrm>
            <a:off x="1510284" y="1853332"/>
            <a:ext cx="265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차선 검출 </a:t>
            </a:r>
            <a:r>
              <a:rPr kumimoji="1" lang="en-US" altLang="ko-KR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(Lane</a:t>
            </a: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Detection)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 검출 </a:t>
            </a:r>
            <a:r>
              <a:rPr kumimoji="1" lang="en-US" altLang="ko-KR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(Stop Line Detction)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장애물 검출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(Obstacle Detection)</a:t>
            </a: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외부 환경 인지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(eg. Rain, Mud)</a:t>
            </a: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검출 신호 생성 및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MCU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전달</a:t>
            </a:r>
          </a:p>
        </p:txBody>
      </p:sp>
      <p:sp>
        <p:nvSpPr>
          <p:cNvPr id="109" name="Rectangle 59">
            <a:extLst>
              <a:ext uri="{FF2B5EF4-FFF2-40B4-BE49-F238E27FC236}">
                <a16:creationId xmlns:a16="http://schemas.microsoft.com/office/drawing/2014/main" id="{3F3EEA31-5D49-4FCF-9FB6-62B273512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756" y="4293096"/>
            <a:ext cx="2880000" cy="2016224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260D57F-3078-44BC-BE1D-307C151CCF6F}"/>
              </a:ext>
            </a:extLst>
          </p:cNvPr>
          <p:cNvSpPr txBox="1"/>
          <p:nvPr/>
        </p:nvSpPr>
        <p:spPr>
          <a:xfrm>
            <a:off x="1510284" y="4305796"/>
            <a:ext cx="265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Logitech C920R Camera</a:t>
            </a:r>
          </a:p>
          <a:p>
            <a:pPr marL="349250" lvl="1" indent="-171450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Full HD 1080p</a:t>
            </a:r>
          </a:p>
          <a:p>
            <a:pPr marL="349250" lvl="1" indent="-171450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60 Frame per second (fps)</a:t>
            </a:r>
          </a:p>
          <a:p>
            <a:pPr marL="349250" lvl="1" indent="-171450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Windows OS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호환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(USB Cable)</a:t>
            </a:r>
          </a:p>
          <a:p>
            <a:pPr marL="349250" lvl="1" indent="-171450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가격 대비 성능 우수</a:t>
            </a:r>
          </a:p>
        </p:txBody>
      </p:sp>
      <p:sp>
        <p:nvSpPr>
          <p:cNvPr id="112" name="Rectangle 59">
            <a:extLst>
              <a:ext uri="{FF2B5EF4-FFF2-40B4-BE49-F238E27FC236}">
                <a16:creationId xmlns:a16="http://schemas.microsoft.com/office/drawing/2014/main" id="{33AAECD0-8A3A-4836-8932-0B1D15FFA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885" y="1912893"/>
            <a:ext cx="2880000" cy="1841568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26D680E-3DF0-408C-86CA-B0B3DF696B57}"/>
              </a:ext>
            </a:extLst>
          </p:cNvPr>
          <p:cNvSpPr/>
          <p:nvPr/>
        </p:nvSpPr>
        <p:spPr bwMode="auto">
          <a:xfrm>
            <a:off x="4655885" y="3843778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개발 환경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9FE861E-E12C-4548-B1BE-8BCD8865AEBF}"/>
              </a:ext>
            </a:extLst>
          </p:cNvPr>
          <p:cNvSpPr/>
          <p:nvPr/>
        </p:nvSpPr>
        <p:spPr bwMode="auto">
          <a:xfrm>
            <a:off x="7888013" y="3843778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개발 환경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15" name="Rectangle 59">
            <a:extLst>
              <a:ext uri="{FF2B5EF4-FFF2-40B4-BE49-F238E27FC236}">
                <a16:creationId xmlns:a16="http://schemas.microsoft.com/office/drawing/2014/main" id="{2D1A2F79-D87E-470C-A4AF-B28ACBA63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8013" y="1912893"/>
            <a:ext cx="2880000" cy="1841568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16" name="Rectangle 59">
            <a:extLst>
              <a:ext uri="{FF2B5EF4-FFF2-40B4-BE49-F238E27FC236}">
                <a16:creationId xmlns:a16="http://schemas.microsoft.com/office/drawing/2014/main" id="{3FBAB00C-DD4D-44DE-8694-F67F16317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885" y="4293096"/>
            <a:ext cx="2880000" cy="2016224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20" name="Rectangle 59">
            <a:extLst>
              <a:ext uri="{FF2B5EF4-FFF2-40B4-BE49-F238E27FC236}">
                <a16:creationId xmlns:a16="http://schemas.microsoft.com/office/drawing/2014/main" id="{44F178C7-4463-406D-BCC1-C9639B1A5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8013" y="4293096"/>
            <a:ext cx="2880000" cy="2016224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7CB5684-F532-4162-9683-FCBF7D8D88C9}"/>
              </a:ext>
            </a:extLst>
          </p:cNvPr>
          <p:cNvSpPr txBox="1"/>
          <p:nvPr/>
        </p:nvSpPr>
        <p:spPr>
          <a:xfrm>
            <a:off x="4737944" y="1853332"/>
            <a:ext cx="265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영상처리 기반 주행상황 판단</a:t>
            </a:r>
            <a:endParaRPr kumimoji="1" lang="en-US" altLang="ko-KR" sz="1200" b="1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직진 및 정차 신호 생성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좌회전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우회전 신호 생성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현재 조향각 실시간 모니터링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목표 조향각 및 토크 제어 신호 생성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F71202D-B1BA-45C3-B494-2B27B4C5B722}"/>
              </a:ext>
            </a:extLst>
          </p:cNvPr>
          <p:cNvSpPr txBox="1"/>
          <p:nvPr/>
        </p:nvSpPr>
        <p:spPr>
          <a:xfrm>
            <a:off x="4737944" y="4305796"/>
            <a:ext cx="265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Tablet ASUS T300 CHI (HW)</a:t>
            </a: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Arduino MEGA 2560 (HW)</a:t>
            </a: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Grove Rotary Encoder (HW)</a:t>
            </a: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OpenCV &amp; QT Creator (SW)</a:t>
            </a: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Arduino IDE (SW)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C0E237F-7E48-440D-96FA-60CDB99D3816}"/>
              </a:ext>
            </a:extLst>
          </p:cNvPr>
          <p:cNvSpPr txBox="1"/>
          <p:nvPr/>
        </p:nvSpPr>
        <p:spPr>
          <a:xfrm>
            <a:off x="7978303" y="1853332"/>
            <a:ext cx="2789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직진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제어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 제어 無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정차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브레이크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좌회전 </a:t>
            </a:r>
            <a:r>
              <a:rPr kumimoji="1" lang="en-US" altLang="ko-KR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 </a:t>
            </a: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우회전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9250" lvl="1" indent="-171450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현재 조향각 고려 후 토크 제어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9250" lvl="1" indent="-171450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목표 조향각 도달 시 조향 제어 정지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C2DA944-E47E-4171-9111-3ADB862693C7}"/>
              </a:ext>
            </a:extLst>
          </p:cNvPr>
          <p:cNvSpPr txBox="1"/>
          <p:nvPr/>
        </p:nvSpPr>
        <p:spPr>
          <a:xfrm>
            <a:off x="7978304" y="4305796"/>
            <a:ext cx="265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Gear : BG-90 100W</a:t>
            </a:r>
          </a:p>
          <a:p>
            <a:pPr marL="180975" indent="-180975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Gear Header</a:t>
            </a:r>
          </a:p>
          <a:p>
            <a:pPr marL="355600" lvl="1" indent="-177800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SPG 1:10 (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 제어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355600" lvl="1" indent="-177800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SPG 1:30 (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브레이크 제어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177800" indent="-177800"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Motor Driver : SBDM-10A</a:t>
            </a:r>
          </a:p>
        </p:txBody>
      </p:sp>
      <p:sp>
        <p:nvSpPr>
          <p:cNvPr id="162" name="오른쪽 화살표 7">
            <a:extLst>
              <a:ext uri="{FF2B5EF4-FFF2-40B4-BE49-F238E27FC236}">
                <a16:creationId xmlns:a16="http://schemas.microsoft.com/office/drawing/2014/main" id="{CD188343-A427-4CB1-9CAF-14302FF17E08}"/>
              </a:ext>
            </a:extLst>
          </p:cNvPr>
          <p:cNvSpPr/>
          <p:nvPr/>
        </p:nvSpPr>
        <p:spPr bwMode="auto">
          <a:xfrm>
            <a:off x="7608192" y="2133256"/>
            <a:ext cx="216000" cy="3600000"/>
          </a:xfrm>
          <a:prstGeom prst="rightArrow">
            <a:avLst>
              <a:gd name="adj1" fmla="val 75326"/>
              <a:gd name="adj2" fmla="val 100000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chemeClr val="tx1"/>
              </a:gs>
            </a:gsLst>
            <a:lin ang="0" scaled="0"/>
            <a:tileRect/>
          </a:gra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1200" b="1">
              <a:solidFill>
                <a:prstClr val="black"/>
              </a:solidFill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A64A5A62-EDE5-412A-9F3A-5DDDB93EE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713831"/>
            <a:ext cx="3146274" cy="360040"/>
          </a:xfrm>
        </p:spPr>
        <p:txBody>
          <a:bodyPr/>
          <a:lstStyle/>
          <a:p>
            <a:r>
              <a:rPr lang="en-US" altLang="ko-KR"/>
              <a:t>5.1. </a:t>
            </a:r>
            <a:r>
              <a:rPr lang="ko-KR" altLang="en-US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696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제목 1"/>
          <p:cNvSpPr>
            <a:spLocks noGrp="1"/>
          </p:cNvSpPr>
          <p:nvPr>
            <p:ph type="ctrTitle"/>
          </p:nvPr>
        </p:nvSpPr>
        <p:spPr bwMode="auto">
          <a:xfrm>
            <a:off x="1416051" y="185738"/>
            <a:ext cx="672941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38200" eaLnBrk="1" hangingPunct="1">
              <a:spcBef>
                <a:spcPct val="20000"/>
              </a:spcBef>
            </a:pPr>
            <a:r>
              <a:rPr lang="en-US" altLang="ko-KR" b="1"/>
              <a:t>5. </a:t>
            </a:r>
            <a:r>
              <a:rPr lang="ko-KR" altLang="en-US" b="1"/>
              <a:t>차량 전자제어 </a:t>
            </a:r>
            <a:r>
              <a:rPr lang="en-US" altLang="ko-KR" b="1"/>
              <a:t>(</a:t>
            </a:r>
            <a:r>
              <a:rPr lang="ko-KR" altLang="en-US" b="1"/>
              <a:t>자율주행</a:t>
            </a:r>
            <a:r>
              <a:rPr lang="en-US" altLang="ko-KR" b="1"/>
              <a:t>)</a:t>
            </a:r>
          </a:p>
        </p:txBody>
      </p:sp>
      <p:sp>
        <p:nvSpPr>
          <p:cNvPr id="78" name="슬라이드 번호 개체 틀 1"/>
          <p:cNvSpPr txBox="1">
            <a:spLocks/>
          </p:cNvSpPr>
          <p:nvPr/>
        </p:nvSpPr>
        <p:spPr bwMode="auto">
          <a:xfrm>
            <a:off x="10272713" y="328614"/>
            <a:ext cx="495300" cy="3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hangingPunct="1"/>
            <a:fld id="{6E8AFEF2-C343-41FC-903F-0609D3D6CE44}" type="slidenum">
              <a:rPr kumimoji="0" lang="ko-KR" altLang="en-US" sz="140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eaLnBrk="1" hangingPunct="1"/>
              <a:t>29</a:t>
            </a:fld>
            <a:endParaRPr kumimoji="0" lang="ko-KR" altLang="en-US" sz="140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91" name="Picture 8">
            <a:extLst>
              <a:ext uri="{FF2B5EF4-FFF2-40B4-BE49-F238E27FC236}">
                <a16:creationId xmlns:a16="http://schemas.microsoft.com/office/drawing/2014/main" id="{C5550196-513C-4DBC-AA70-894F331C4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12" y="1988841"/>
            <a:ext cx="1369691" cy="109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8" descr="http://www.motormart.co.kr/upload/goods/gd240_c1293179157_90D.jpg">
            <a:extLst>
              <a:ext uri="{FF2B5EF4-FFF2-40B4-BE49-F238E27FC236}">
                <a16:creationId xmlns:a16="http://schemas.microsoft.com/office/drawing/2014/main" id="{A4C48C61-D062-44EA-B7E7-A0DC4D93C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2" t="20028" r="20325" b="26423"/>
          <a:stretch/>
        </p:blipFill>
        <p:spPr bwMode="auto">
          <a:xfrm>
            <a:off x="9501713" y="2653804"/>
            <a:ext cx="1069948" cy="99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EA83120-8F9C-4E09-88CD-12FA05F4D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652" y="5127267"/>
            <a:ext cx="1094463" cy="937040"/>
          </a:xfrm>
          <a:prstGeom prst="rect">
            <a:avLst/>
          </a:prstGeom>
        </p:spPr>
      </p:pic>
      <p:pic>
        <p:nvPicPr>
          <p:cNvPr id="94" name="Picture 4" descr="관련 이미지">
            <a:extLst>
              <a:ext uri="{FF2B5EF4-FFF2-40B4-BE49-F238E27FC236}">
                <a16:creationId xmlns:a16="http://schemas.microsoft.com/office/drawing/2014/main" id="{D6D7CB88-8084-45D3-8541-E86A6A57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29" y="3587886"/>
            <a:ext cx="1053906" cy="105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2" descr="asus tablet에 대한 이미지 검색결과">
            <a:extLst>
              <a:ext uri="{FF2B5EF4-FFF2-40B4-BE49-F238E27FC236}">
                <a16:creationId xmlns:a16="http://schemas.microsoft.com/office/drawing/2014/main" id="{F1EBBE95-988F-4510-9B62-43DBD767B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0" b="6015"/>
          <a:stretch/>
        </p:blipFill>
        <p:spPr bwMode="auto">
          <a:xfrm>
            <a:off x="5580543" y="2026795"/>
            <a:ext cx="1030678" cy="89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otormart.co.kr/upload/goods/gd240_c1294290407_9KC.jpg">
            <a:extLst>
              <a:ext uri="{FF2B5EF4-FFF2-40B4-BE49-F238E27FC236}">
                <a16:creationId xmlns:a16="http://schemas.microsoft.com/office/drawing/2014/main" id="{B8AD5749-DD18-4CA5-933B-123948582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17841" r="18101" b="17317"/>
          <a:stretch/>
        </p:blipFill>
        <p:spPr bwMode="auto">
          <a:xfrm>
            <a:off x="8354236" y="2684264"/>
            <a:ext cx="936470" cy="96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C1B552-03CB-4BCE-B639-538B6DC873A0}"/>
              </a:ext>
            </a:extLst>
          </p:cNvPr>
          <p:cNvSpPr/>
          <p:nvPr/>
        </p:nvSpPr>
        <p:spPr bwMode="auto">
          <a:xfrm>
            <a:off x="1423756" y="1463576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차선 인식 및 경로 탐색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B69686-102C-4A27-9C3F-0CAE8266BAD9}"/>
              </a:ext>
            </a:extLst>
          </p:cNvPr>
          <p:cNvSpPr/>
          <p:nvPr/>
        </p:nvSpPr>
        <p:spPr bwMode="auto">
          <a:xfrm>
            <a:off x="4655885" y="1463576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주행상황 판단 및 제어 신호 생성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0CBC2F-5554-44F9-AC24-44F5D0F2B796}"/>
              </a:ext>
            </a:extLst>
          </p:cNvPr>
          <p:cNvSpPr/>
          <p:nvPr/>
        </p:nvSpPr>
        <p:spPr bwMode="auto">
          <a:xfrm>
            <a:off x="7888013" y="1463576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차량 제어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22" name="Rectangle 59">
            <a:extLst>
              <a:ext uri="{FF2B5EF4-FFF2-40B4-BE49-F238E27FC236}">
                <a16:creationId xmlns:a16="http://schemas.microsoft.com/office/drawing/2014/main" id="{5EFD0AFA-FCDA-4C85-AF8B-F2189A99F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756" y="1912894"/>
            <a:ext cx="9344257" cy="4396427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20A634F-8AD2-42E9-AD14-3126067934C7}"/>
              </a:ext>
            </a:extLst>
          </p:cNvPr>
          <p:cNvSpPr/>
          <p:nvPr/>
        </p:nvSpPr>
        <p:spPr>
          <a:xfrm>
            <a:off x="3698908" y="2332389"/>
            <a:ext cx="1656184" cy="432000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00744C4-8208-45EB-AFC9-09C6438FD2FF}"/>
              </a:ext>
            </a:extLst>
          </p:cNvPr>
          <p:cNvSpPr/>
          <p:nvPr/>
        </p:nvSpPr>
        <p:spPr>
          <a:xfrm rot="5400000">
            <a:off x="5825882" y="3225460"/>
            <a:ext cx="540000" cy="432000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A8A34B5-2563-4CB1-BD1D-6F2C37B0D7DA}"/>
              </a:ext>
            </a:extLst>
          </p:cNvPr>
          <p:cNvSpPr/>
          <p:nvPr/>
        </p:nvSpPr>
        <p:spPr>
          <a:xfrm rot="16200000">
            <a:off x="5825882" y="4815207"/>
            <a:ext cx="540000" cy="432000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30" name="Picture 8" descr="http://www.motormart.co.kr/upload/goods/gd240_c1293179157_90D.jpg">
            <a:extLst>
              <a:ext uri="{FF2B5EF4-FFF2-40B4-BE49-F238E27FC236}">
                <a16:creationId xmlns:a16="http://schemas.microsoft.com/office/drawing/2014/main" id="{42E0FA88-3256-4460-9145-FD058FB8B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2" t="20028" r="20325" b="26423"/>
          <a:stretch/>
        </p:blipFill>
        <p:spPr bwMode="auto">
          <a:xfrm>
            <a:off x="9501713" y="4584297"/>
            <a:ext cx="1069948" cy="99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www.motormart.co.kr/upload/goods/gd240_c1294290407_9KC.jpg">
            <a:extLst>
              <a:ext uri="{FF2B5EF4-FFF2-40B4-BE49-F238E27FC236}">
                <a16:creationId xmlns:a16="http://schemas.microsoft.com/office/drawing/2014/main" id="{BB077178-DD0C-4F77-937D-37F9649AE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17841" r="18101" b="17317"/>
          <a:stretch/>
        </p:blipFill>
        <p:spPr bwMode="auto">
          <a:xfrm>
            <a:off x="8354236" y="4584297"/>
            <a:ext cx="936470" cy="96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B79F511-357C-4035-8DCA-99223B180F14}"/>
              </a:ext>
            </a:extLst>
          </p:cNvPr>
          <p:cNvSpPr/>
          <p:nvPr/>
        </p:nvSpPr>
        <p:spPr>
          <a:xfrm rot="19800000">
            <a:off x="6731304" y="3406593"/>
            <a:ext cx="1507135" cy="352761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812B985-E8CE-413F-8EE0-C21DFE3E2084}"/>
              </a:ext>
            </a:extLst>
          </p:cNvPr>
          <p:cNvSpPr/>
          <p:nvPr/>
        </p:nvSpPr>
        <p:spPr>
          <a:xfrm rot="1800000">
            <a:off x="6731080" y="4471162"/>
            <a:ext cx="1510476" cy="352761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70C38B-DB95-4CDD-8237-3FE70CF4E00A}"/>
              </a:ext>
            </a:extLst>
          </p:cNvPr>
          <p:cNvSpPr txBox="1"/>
          <p:nvPr/>
        </p:nvSpPr>
        <p:spPr>
          <a:xfrm>
            <a:off x="2094583" y="3018894"/>
            <a:ext cx="1538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Logitech C920R ]</a:t>
            </a:r>
            <a:endParaRPr kumimoji="1"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FC8F8A-58C1-4BDF-B166-5B70A480D4A3}"/>
              </a:ext>
            </a:extLst>
          </p:cNvPr>
          <p:cNvSpPr txBox="1"/>
          <p:nvPr/>
        </p:nvSpPr>
        <p:spPr>
          <a:xfrm>
            <a:off x="5326709" y="2894461"/>
            <a:ext cx="1538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ASUS T300 CHI ]</a:t>
            </a:r>
            <a:endParaRPr kumimoji="1"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8F3F91-3D90-48A9-8367-CEAE077E0823}"/>
              </a:ext>
            </a:extLst>
          </p:cNvPr>
          <p:cNvSpPr txBox="1"/>
          <p:nvPr/>
        </p:nvSpPr>
        <p:spPr>
          <a:xfrm>
            <a:off x="5109752" y="5995889"/>
            <a:ext cx="1972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[Grove Rotary Encoder ]</a:t>
            </a:r>
            <a:endParaRPr kumimoji="1"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A926A7-09E7-49A1-AEC1-E5201FF319E5}"/>
              </a:ext>
            </a:extLst>
          </p:cNvPr>
          <p:cNvSpPr txBox="1"/>
          <p:nvPr/>
        </p:nvSpPr>
        <p:spPr>
          <a:xfrm>
            <a:off x="5182599" y="4483721"/>
            <a:ext cx="182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Arduino Mega 2560 ]</a:t>
            </a:r>
            <a:endParaRPr kumimoji="1"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CB2B9D-D64E-4555-A24E-470F4E33B996}"/>
              </a:ext>
            </a:extLst>
          </p:cNvPr>
          <p:cNvSpPr txBox="1"/>
          <p:nvPr/>
        </p:nvSpPr>
        <p:spPr>
          <a:xfrm>
            <a:off x="8596940" y="3643358"/>
            <a:ext cx="1538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 제어 모터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]</a:t>
            </a:r>
            <a:endParaRPr kumimoji="1"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2639CE-BE51-4D22-AEC9-AFD098116B4E}"/>
              </a:ext>
            </a:extLst>
          </p:cNvPr>
          <p:cNvSpPr txBox="1"/>
          <p:nvPr/>
        </p:nvSpPr>
        <p:spPr>
          <a:xfrm>
            <a:off x="8494242" y="5555333"/>
            <a:ext cx="1743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브레이크 제어 모터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]</a:t>
            </a:r>
            <a:endParaRPr kumimoji="1"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E75D13-6F0D-4C69-BF8F-209EEFECE760}"/>
              </a:ext>
            </a:extLst>
          </p:cNvPr>
          <p:cNvSpPr txBox="1"/>
          <p:nvPr/>
        </p:nvSpPr>
        <p:spPr>
          <a:xfrm>
            <a:off x="4223214" y="2367450"/>
            <a:ext cx="46653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</a:t>
            </a:r>
            <a:endParaRPr kumimoji="1" lang="en-US" altLang="ko-KR" sz="150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0BA5C4-5C38-4333-9737-6CCD81A760D9}"/>
              </a:ext>
            </a:extLst>
          </p:cNvPr>
          <p:cNvSpPr txBox="1"/>
          <p:nvPr/>
        </p:nvSpPr>
        <p:spPr>
          <a:xfrm>
            <a:off x="5862615" y="3213733"/>
            <a:ext cx="46653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</a:t>
            </a:r>
            <a:endParaRPr kumimoji="1" lang="en-US" altLang="ko-KR" sz="150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9A11BD-2C90-45F2-8CDE-E97CC72DBADA}"/>
              </a:ext>
            </a:extLst>
          </p:cNvPr>
          <p:cNvSpPr txBox="1"/>
          <p:nvPr/>
        </p:nvSpPr>
        <p:spPr>
          <a:xfrm>
            <a:off x="5862615" y="4890791"/>
            <a:ext cx="46653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③</a:t>
            </a:r>
            <a:endParaRPr kumimoji="1" lang="en-US" altLang="ko-KR" sz="150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BA9EE0-7450-46A1-A198-24A4985AEFB4}"/>
              </a:ext>
            </a:extLst>
          </p:cNvPr>
          <p:cNvSpPr txBox="1"/>
          <p:nvPr/>
        </p:nvSpPr>
        <p:spPr>
          <a:xfrm>
            <a:off x="7157070" y="3460751"/>
            <a:ext cx="46653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④</a:t>
            </a:r>
            <a:endParaRPr kumimoji="1" lang="en-US" altLang="ko-KR" sz="150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CA4D81-3377-4A0C-BEEB-7340894705B7}"/>
              </a:ext>
            </a:extLst>
          </p:cNvPr>
          <p:cNvSpPr txBox="1"/>
          <p:nvPr/>
        </p:nvSpPr>
        <p:spPr>
          <a:xfrm>
            <a:off x="7157070" y="4415344"/>
            <a:ext cx="46653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⑤</a:t>
            </a:r>
            <a:endParaRPr kumimoji="1" lang="en-US" altLang="ko-KR" sz="150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1412B6-87BE-4EB1-9AC7-A1846BFEB186}"/>
              </a:ext>
            </a:extLst>
          </p:cNvPr>
          <p:cNvSpPr txBox="1"/>
          <p:nvPr/>
        </p:nvSpPr>
        <p:spPr>
          <a:xfrm>
            <a:off x="1743824" y="3927697"/>
            <a:ext cx="3252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 카메라 기반의 차선 검출 정보 전달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 영상처리 기반의 제어 신호 생성 후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MCU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전달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③ 현재 조향각 상태를 실시간으로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MCU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전달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④ 우회전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좌회전 신호에 따라 조향 모터 작동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⑤ 정지선 검출 시 브레이크 모터 작동</a:t>
            </a:r>
          </a:p>
        </p:txBody>
      </p:sp>
      <p:sp>
        <p:nvSpPr>
          <p:cNvPr id="41" name="부제목 2">
            <a:extLst>
              <a:ext uri="{FF2B5EF4-FFF2-40B4-BE49-F238E27FC236}">
                <a16:creationId xmlns:a16="http://schemas.microsoft.com/office/drawing/2014/main" id="{3C4680CB-DA1A-46BE-84D9-A98FD2CD4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713831"/>
            <a:ext cx="3146274" cy="360040"/>
          </a:xfrm>
        </p:spPr>
        <p:txBody>
          <a:bodyPr/>
          <a:lstStyle/>
          <a:p>
            <a:r>
              <a:rPr lang="en-US" altLang="ko-KR"/>
              <a:t>5.1. </a:t>
            </a:r>
            <a:r>
              <a:rPr lang="ko-KR" altLang="en-US"/>
              <a:t>개요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9D81F35-60CF-46B0-B38B-76F1ABB934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3756" y="1071826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인지 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(Recognition)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D263222-62E2-4E6F-8135-96D971A551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55885" y="1071826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판단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(Decision)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81729F27-F1A8-4C4F-8DD7-422AB0B9B0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88013" y="1071826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제어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(Control)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5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E6145C3C-5793-41E4-BEE6-44FECC94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76" y="208606"/>
            <a:ext cx="4337416" cy="525471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77D4F5"/>
                </a:solidFill>
              </a:rPr>
              <a:t>04</a:t>
            </a:r>
            <a:r>
              <a:rPr lang="ko-KR" altLang="en-US" dirty="0"/>
              <a:t>  자율 주행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34E262-C75F-42F5-8908-090D84D18203}"/>
              </a:ext>
            </a:extLst>
          </p:cNvPr>
          <p:cNvCxnSpPr>
            <a:cxnSpLocks/>
          </p:cNvCxnSpPr>
          <p:nvPr/>
        </p:nvCxnSpPr>
        <p:spPr>
          <a:xfrm flipH="1">
            <a:off x="6880795" y="2581860"/>
            <a:ext cx="485394" cy="626051"/>
          </a:xfrm>
          <a:prstGeom prst="line">
            <a:avLst/>
          </a:prstGeom>
          <a:ln w="28575">
            <a:solidFill>
              <a:srgbClr val="77D4F5"/>
            </a:solidFill>
            <a:prstDash val="sysDash"/>
            <a:bevel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4700858-811B-4C1A-9295-5A5F433C5FA3}"/>
              </a:ext>
            </a:extLst>
          </p:cNvPr>
          <p:cNvCxnSpPr>
            <a:cxnSpLocks/>
          </p:cNvCxnSpPr>
          <p:nvPr/>
        </p:nvCxnSpPr>
        <p:spPr>
          <a:xfrm flipH="1">
            <a:off x="7366189" y="2575072"/>
            <a:ext cx="2089684" cy="0"/>
          </a:xfrm>
          <a:prstGeom prst="line">
            <a:avLst/>
          </a:prstGeom>
          <a:ln w="28575">
            <a:solidFill>
              <a:srgbClr val="77D4F5"/>
            </a:solidFill>
            <a:prstDash val="sysDash"/>
            <a:headEnd type="oval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15311E-917F-4164-84D4-9853E80C32AB}"/>
              </a:ext>
            </a:extLst>
          </p:cNvPr>
          <p:cNvSpPr/>
          <p:nvPr/>
        </p:nvSpPr>
        <p:spPr>
          <a:xfrm>
            <a:off x="2453265" y="4177350"/>
            <a:ext cx="227260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400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실시간 차선 영상 촬영</a:t>
            </a:r>
            <a:endParaRPr lang="en-US" altLang="ko-KR" sz="1400" dirty="0">
              <a:solidFill>
                <a:srgbClr val="FFFF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457200" latinLnBrk="0"/>
            <a:r>
              <a:rPr lang="ko-KR" altLang="en-US" sz="140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해상도 </a:t>
            </a:r>
            <a:r>
              <a:rPr lang="en-US" altLang="ko-KR" sz="140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1920X1080</a:t>
            </a:r>
          </a:p>
          <a:p>
            <a:pPr defTabSz="457200" latinLnBrk="0"/>
            <a:r>
              <a:rPr lang="ko-KR" altLang="en-US" sz="140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프레임 속도 </a:t>
            </a:r>
            <a:r>
              <a:rPr lang="en-US" altLang="ko-KR" sz="140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30fps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3591A7C-4062-4DE6-8B5F-F1808D9F559C}"/>
              </a:ext>
            </a:extLst>
          </p:cNvPr>
          <p:cNvCxnSpPr>
            <a:cxnSpLocks/>
          </p:cNvCxnSpPr>
          <p:nvPr/>
        </p:nvCxnSpPr>
        <p:spPr>
          <a:xfrm flipH="1">
            <a:off x="4408157" y="4066947"/>
            <a:ext cx="783274" cy="1028943"/>
          </a:xfrm>
          <a:prstGeom prst="line">
            <a:avLst/>
          </a:prstGeom>
          <a:ln w="28575">
            <a:solidFill>
              <a:srgbClr val="77D4F5"/>
            </a:solidFill>
            <a:prstDash val="sysDash"/>
            <a:bevel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86C6CF-02DA-4167-B1EA-27937FD990E0}"/>
              </a:ext>
            </a:extLst>
          </p:cNvPr>
          <p:cNvCxnSpPr>
            <a:cxnSpLocks/>
          </p:cNvCxnSpPr>
          <p:nvPr/>
        </p:nvCxnSpPr>
        <p:spPr>
          <a:xfrm>
            <a:off x="2419816" y="5095890"/>
            <a:ext cx="1970610" cy="1"/>
          </a:xfrm>
          <a:prstGeom prst="line">
            <a:avLst/>
          </a:prstGeom>
          <a:ln w="28575">
            <a:solidFill>
              <a:srgbClr val="77D4F5"/>
            </a:solidFill>
            <a:prstDash val="sysDash"/>
            <a:headEnd type="oval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화살표 10">
            <a:extLst>
              <a:ext uri="{FF2B5EF4-FFF2-40B4-BE49-F238E27FC236}">
                <a16:creationId xmlns:a16="http://schemas.microsoft.com/office/drawing/2014/main" id="{8F7ED5D0-233A-4015-B1D0-71EC97BAA176}"/>
              </a:ext>
            </a:extLst>
          </p:cNvPr>
          <p:cNvSpPr/>
          <p:nvPr/>
        </p:nvSpPr>
        <p:spPr>
          <a:xfrm>
            <a:off x="5678162" y="3189589"/>
            <a:ext cx="399439" cy="261985"/>
          </a:xfrm>
          <a:prstGeom prst="rightArrow">
            <a:avLst/>
          </a:prstGeom>
          <a:solidFill>
            <a:srgbClr val="F5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latinLnBrk="0"/>
            <a:endParaRPr lang="ko-KR" altLang="en-US" sz="1662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오른쪽 화살표 12">
            <a:extLst>
              <a:ext uri="{FF2B5EF4-FFF2-40B4-BE49-F238E27FC236}">
                <a16:creationId xmlns:a16="http://schemas.microsoft.com/office/drawing/2014/main" id="{3D50C499-2515-4DFA-983A-2A1926889037}"/>
              </a:ext>
            </a:extLst>
          </p:cNvPr>
          <p:cNvSpPr/>
          <p:nvPr/>
        </p:nvSpPr>
        <p:spPr>
          <a:xfrm>
            <a:off x="8503100" y="5273225"/>
            <a:ext cx="399439" cy="261985"/>
          </a:xfrm>
          <a:prstGeom prst="rightArrow">
            <a:avLst/>
          </a:prstGeom>
          <a:solidFill>
            <a:srgbClr val="F5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latinLnBrk="0"/>
            <a:endParaRPr lang="ko-KR" altLang="en-US" sz="1662" dirty="0">
              <a:solidFill>
                <a:prstClr val="white"/>
              </a:solidFill>
              <a:ea typeface="현대하모니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4F4205D-3188-44D8-BD7B-575793A9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899" y="4914361"/>
            <a:ext cx="1188374" cy="1027057"/>
          </a:xfrm>
          <a:prstGeom prst="rect">
            <a:avLst/>
          </a:prstGeom>
        </p:spPr>
      </p:pic>
      <p:sp>
        <p:nvSpPr>
          <p:cNvPr id="24" name="부제목 2">
            <a:extLst>
              <a:ext uri="{FF2B5EF4-FFF2-40B4-BE49-F238E27FC236}">
                <a16:creationId xmlns:a16="http://schemas.microsoft.com/office/drawing/2014/main" id="{D5F5C80B-7486-45AB-ADC2-EA85AC426EA0}"/>
              </a:ext>
            </a:extLst>
          </p:cNvPr>
          <p:cNvSpPr txBox="1">
            <a:spLocks/>
          </p:cNvSpPr>
          <p:nvPr/>
        </p:nvSpPr>
        <p:spPr bwMode="auto">
          <a:xfrm>
            <a:off x="7633572" y="5637186"/>
            <a:ext cx="924219" cy="41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416" tIns="44208" rIns="88416" bIns="44208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indent="0" defTabSz="457200">
              <a:spcBef>
                <a:spcPct val="20000"/>
              </a:spcBef>
            </a:pPr>
            <a:r>
              <a:rPr lang="en-US" altLang="ko-KR" sz="14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MCU</a:t>
            </a:r>
            <a:r>
              <a:rPr lang="ko-KR" altLang="en-US" sz="14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</a:t>
            </a:r>
            <a:endParaRPr lang="en-US" altLang="ko-KR" sz="1400" b="0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0791C46C-FDDC-449A-9A43-D1CE6CD3382D}"/>
              </a:ext>
            </a:extLst>
          </p:cNvPr>
          <p:cNvSpPr txBox="1">
            <a:spLocks/>
          </p:cNvSpPr>
          <p:nvPr/>
        </p:nvSpPr>
        <p:spPr bwMode="auto">
          <a:xfrm>
            <a:off x="9587511" y="5590530"/>
            <a:ext cx="1210327" cy="5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416" tIns="44208" rIns="88416" bIns="44208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indent="0" algn="ctr" defTabSz="457200">
              <a:spcBef>
                <a:spcPct val="20000"/>
              </a:spcBef>
            </a:pPr>
            <a:r>
              <a:rPr lang="ko-KR" altLang="en-US" sz="1400" b="0" dirty="0" err="1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</a:t>
            </a:r>
            <a:endParaRPr lang="en-US" altLang="ko-KR" sz="1400" b="0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0" indent="0" algn="ctr" defTabSz="457200">
              <a:spcBef>
                <a:spcPct val="20000"/>
              </a:spcBef>
            </a:pPr>
            <a:r>
              <a:rPr lang="ko-KR" altLang="en-US" sz="14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BLDC  </a:t>
            </a:r>
            <a:r>
              <a:rPr lang="ko-KR" altLang="en-US" sz="14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모터            </a:t>
            </a:r>
            <a:endParaRPr lang="en-US" altLang="ko-KR" sz="1400" b="0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49C5E-C9DF-438A-B04F-AB37DB9FB43D}"/>
              </a:ext>
            </a:extLst>
          </p:cNvPr>
          <p:cNvSpPr txBox="1"/>
          <p:nvPr/>
        </p:nvSpPr>
        <p:spPr>
          <a:xfrm>
            <a:off x="5093271" y="4294337"/>
            <a:ext cx="143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whit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② 영상 처리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DD933E-ED40-4C4B-8D4E-5CEC4A0912F4}"/>
              </a:ext>
            </a:extLst>
          </p:cNvPr>
          <p:cNvSpPr txBox="1"/>
          <p:nvPr/>
        </p:nvSpPr>
        <p:spPr>
          <a:xfrm>
            <a:off x="8302504" y="6135721"/>
            <a:ext cx="1285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ko-KR" altLang="en-US" sz="1600" dirty="0">
                <a:solidFill>
                  <a:prstClr val="whit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③ 모터 제어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57B062-F998-4A5E-B5C1-CCECA7A3BF48}"/>
              </a:ext>
            </a:extLst>
          </p:cNvPr>
          <p:cNvSpPr txBox="1"/>
          <p:nvPr/>
        </p:nvSpPr>
        <p:spPr>
          <a:xfrm>
            <a:off x="2230471" y="2411532"/>
            <a:ext cx="232058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white"/>
                </a:solidFill>
                <a:latin typeface="+mj-ea"/>
                <a:ea typeface="현대하모니 M"/>
              </a:rPr>
              <a:t>① </a:t>
            </a:r>
            <a:r>
              <a:rPr lang="ko-KR" altLang="en-US" dirty="0" err="1">
                <a:solidFill>
                  <a:prstClr val="white"/>
                </a:solidFill>
                <a:latin typeface="+mj-ea"/>
                <a:ea typeface="현대하모니 M"/>
              </a:rPr>
              <a:t>전자클러치</a:t>
            </a:r>
            <a:r>
              <a:rPr lang="ko-KR" altLang="en-US" dirty="0">
                <a:solidFill>
                  <a:prstClr val="white"/>
                </a:solidFill>
                <a:latin typeface="+mj-ea"/>
                <a:ea typeface="현대하모니 M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+mj-ea"/>
                <a:ea typeface="현대하모니 M"/>
              </a:rPr>
              <a:t>On</a:t>
            </a:r>
            <a:endParaRPr lang="ko-KR" altLang="en-US" dirty="0">
              <a:solidFill>
                <a:prstClr val="white"/>
              </a:solidFill>
              <a:latin typeface="+mj-ea"/>
              <a:ea typeface="현대하모니 M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D34AA6-95D8-41C0-BC01-2532AEDD5307}"/>
              </a:ext>
            </a:extLst>
          </p:cNvPr>
          <p:cNvSpPr/>
          <p:nvPr/>
        </p:nvSpPr>
        <p:spPr>
          <a:xfrm>
            <a:off x="7366190" y="1794600"/>
            <a:ext cx="189346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ea typeface="현대하모니 L" panose="02020603020101020101" pitchFamily="18" charset="-127"/>
              </a:rPr>
              <a:t>MATLAB </a:t>
            </a:r>
            <a:r>
              <a:rPr lang="ko-KR" altLang="en-US" sz="1400" dirty="0">
                <a:solidFill>
                  <a:srgbClr val="FFFF00"/>
                </a:solidFill>
                <a:ea typeface="현대하모니 L" panose="02020603020101020101" pitchFamily="18" charset="-127"/>
              </a:rPr>
              <a:t>영상 처리</a:t>
            </a:r>
            <a:endParaRPr lang="en-US" altLang="ko-KR" sz="1400" dirty="0">
              <a:solidFill>
                <a:srgbClr val="FFFF00"/>
              </a:solidFill>
              <a:ea typeface="현대하모니 L" panose="02020603020101020101" pitchFamily="18" charset="-127"/>
            </a:endParaRPr>
          </a:p>
          <a:p>
            <a:pPr defTabSz="457200" latinLnBrk="0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  <a:ea typeface="현대하모니 L" panose="02020603020101020101" pitchFamily="18" charset="-127"/>
              </a:rPr>
              <a:t>ASCII </a:t>
            </a:r>
            <a:r>
              <a:rPr lang="ko-KR" altLang="en-US" sz="1400" dirty="0">
                <a:solidFill>
                  <a:prstClr val="white"/>
                </a:solidFill>
                <a:ea typeface="현대하모니 L" panose="02020603020101020101" pitchFamily="18" charset="-127"/>
              </a:rPr>
              <a:t>활용 </a:t>
            </a:r>
            <a:r>
              <a:rPr lang="en-US" altLang="ko-KR" sz="1400" dirty="0">
                <a:solidFill>
                  <a:srgbClr val="FFFF00"/>
                </a:solidFill>
                <a:ea typeface="현대하모니 L" panose="02020603020101020101" pitchFamily="18" charset="-127"/>
              </a:rPr>
              <a:t>Serial </a:t>
            </a:r>
            <a:r>
              <a:rPr lang="ko-KR" altLang="en-US" sz="1400" dirty="0">
                <a:solidFill>
                  <a:srgbClr val="FFFF00"/>
                </a:solidFill>
                <a:ea typeface="현대하모니 L" panose="02020603020101020101" pitchFamily="18" charset="-127"/>
              </a:rPr>
              <a:t>통신</a:t>
            </a:r>
            <a:endParaRPr lang="en-US" altLang="ko-KR" sz="1400" dirty="0">
              <a:solidFill>
                <a:srgbClr val="FFFF00"/>
              </a:solidFill>
              <a:ea typeface="현대하모니 L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295B47-A977-402F-9C14-2C7DB95A27B8}"/>
              </a:ext>
            </a:extLst>
          </p:cNvPr>
          <p:cNvSpPr/>
          <p:nvPr/>
        </p:nvSpPr>
        <p:spPr>
          <a:xfrm>
            <a:off x="8274342" y="3790338"/>
            <a:ext cx="23630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ko-KR" altLang="en-US" sz="1400" dirty="0" err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엔코더</a:t>
            </a:r>
            <a:r>
              <a:rPr lang="ko-KR" altLang="en-US" sz="1400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정보 </a:t>
            </a:r>
            <a:r>
              <a:rPr lang="en-US" altLang="ko-KR" sz="1400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</a:t>
            </a:r>
            <a:r>
              <a:rPr lang="ko-KR" altLang="en-US" sz="1400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모터 제어</a:t>
            </a:r>
            <a:endParaRPr lang="en-US" altLang="ko-KR" sz="1400" dirty="0">
              <a:solidFill>
                <a:srgbClr val="FFFF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457200" latinLnBrk="0"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 검출 </a:t>
            </a:r>
            <a:r>
              <a:rPr lang="en-US" altLang="ko-KR" sz="1400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브레이크 모터</a:t>
            </a:r>
            <a:endParaRPr lang="en-US" altLang="ko-KR" sz="1400" dirty="0">
              <a:solidFill>
                <a:srgbClr val="FFFF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A1BEAB9-D071-4B92-8EA0-7B7346D5C77B}"/>
              </a:ext>
            </a:extLst>
          </p:cNvPr>
          <p:cNvCxnSpPr>
            <a:cxnSpLocks/>
          </p:cNvCxnSpPr>
          <p:nvPr/>
        </p:nvCxnSpPr>
        <p:spPr>
          <a:xfrm flipH="1">
            <a:off x="3555143" y="2762329"/>
            <a:ext cx="343120" cy="791803"/>
          </a:xfrm>
          <a:prstGeom prst="line">
            <a:avLst/>
          </a:prstGeom>
          <a:ln w="28575">
            <a:solidFill>
              <a:srgbClr val="77D4F5"/>
            </a:solidFill>
            <a:prstDash val="sysDash"/>
            <a:bevel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5D1EA98-CF31-4238-81E4-D748EDFBE1B3}"/>
              </a:ext>
            </a:extLst>
          </p:cNvPr>
          <p:cNvCxnSpPr>
            <a:cxnSpLocks/>
          </p:cNvCxnSpPr>
          <p:nvPr/>
        </p:nvCxnSpPr>
        <p:spPr>
          <a:xfrm>
            <a:off x="1646050" y="3565226"/>
            <a:ext cx="1900715" cy="0"/>
          </a:xfrm>
          <a:prstGeom prst="line">
            <a:avLst/>
          </a:prstGeom>
          <a:ln w="28575">
            <a:solidFill>
              <a:srgbClr val="77D4F5"/>
            </a:solidFill>
            <a:prstDash val="sysDash"/>
            <a:headEnd type="oval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89C2C75-C087-488D-BF0C-27B8A3DFB6FF}"/>
              </a:ext>
            </a:extLst>
          </p:cNvPr>
          <p:cNvSpPr/>
          <p:nvPr/>
        </p:nvSpPr>
        <p:spPr>
          <a:xfrm>
            <a:off x="1646050" y="2790038"/>
            <a:ext cx="197682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Quick Lock &amp; Release</a:t>
            </a:r>
          </a:p>
          <a:p>
            <a:pPr defTabSz="457200" latinLnBrk="0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신속</a:t>
            </a:r>
            <a:r>
              <a:rPr lang="en-US" altLang="ko-KR" sz="140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정확한 모드 전환</a:t>
            </a:r>
            <a:r>
              <a:rPr lang="en-US" altLang="ko-KR" sz="140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2430C3D-29B9-447E-A8FE-5A0E9CD98EDA}"/>
              </a:ext>
            </a:extLst>
          </p:cNvPr>
          <p:cNvCxnSpPr>
            <a:cxnSpLocks/>
          </p:cNvCxnSpPr>
          <p:nvPr/>
        </p:nvCxnSpPr>
        <p:spPr>
          <a:xfrm flipH="1">
            <a:off x="7888859" y="4581417"/>
            <a:ext cx="413644" cy="454536"/>
          </a:xfrm>
          <a:prstGeom prst="line">
            <a:avLst/>
          </a:prstGeom>
          <a:ln w="28575">
            <a:solidFill>
              <a:srgbClr val="77D4F5"/>
            </a:solidFill>
            <a:prstDash val="sysDash"/>
            <a:bevel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FDF4A54-7AB0-4201-BB5C-61098A52E212}"/>
              </a:ext>
            </a:extLst>
          </p:cNvPr>
          <p:cNvCxnSpPr>
            <a:cxnSpLocks/>
          </p:cNvCxnSpPr>
          <p:nvPr/>
        </p:nvCxnSpPr>
        <p:spPr>
          <a:xfrm flipH="1">
            <a:off x="8302504" y="4550778"/>
            <a:ext cx="2249146" cy="0"/>
          </a:xfrm>
          <a:prstGeom prst="line">
            <a:avLst/>
          </a:prstGeom>
          <a:ln w="28575">
            <a:solidFill>
              <a:srgbClr val="77D4F5"/>
            </a:solidFill>
            <a:prstDash val="sysDash"/>
            <a:headEnd type="oval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88FA9295-0C7A-4C4D-ACED-26767B2B9FBB}"/>
              </a:ext>
            </a:extLst>
          </p:cNvPr>
          <p:cNvSpPr/>
          <p:nvPr/>
        </p:nvSpPr>
        <p:spPr>
          <a:xfrm rot="1996846">
            <a:off x="4197994" y="2221757"/>
            <a:ext cx="267714" cy="1107192"/>
          </a:xfrm>
          <a:prstGeom prst="chevr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black"/>
              </a:solidFill>
              <a:ea typeface="현대하모니 L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8E5288D-7A7C-44E1-82E7-13C305523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3" b="92000" l="6614" r="92593">
                        <a14:foregroundMark x1="5118" y1="82617" x2="5291" y2="86333"/>
                        <a14:foregroundMark x1="5066" y1="81505" x2="5069" y2="81573"/>
                        <a14:foregroundMark x1="5291" y1="86333" x2="16402" y2="92333"/>
                        <a14:foregroundMark x1="16402" y1="92333" x2="75661" y2="92333"/>
                        <a14:foregroundMark x1="75661" y1="92333" x2="88624" y2="90333"/>
                        <a14:foregroundMark x1="88624" y1="90333" x2="88921" y2="89958"/>
                        <a14:foregroundMark x1="98652" y1="45099" x2="98942" y2="42333"/>
                        <a14:foregroundMark x1="98942" y1="42333" x2="98783" y2="41732"/>
                        <a14:foregroundMark x1="7937" y1="91667" x2="82275" y2="92000"/>
                        <a14:foregroundMark x1="82275" y1="92000" x2="89214" y2="91470"/>
                        <a14:foregroundMark x1="1483" y1="13109" x2="0" y2="15333"/>
                        <a14:foregroundMark x1="1948" y1="12411" x2="1678" y2="12816"/>
                        <a14:foregroundMark x1="1302" y1="54031" x2="1323" y2="54667"/>
                        <a14:foregroundMark x1="184" y1="20809" x2="1294" y2="53798"/>
                        <a14:foregroundMark x1="0" y1="15333" x2="121" y2="18919"/>
                        <a14:foregroundMark x1="8751" y1="72138" x2="9034" y2="72804"/>
                        <a14:foregroundMark x1="1367" y1="54770" x2="1878" y2="55973"/>
                        <a14:foregroundMark x1="1323" y1="54667" x2="1346" y2="54722"/>
                        <a14:foregroundMark x1="10050" y1="80559" x2="10317" y2="83000"/>
                        <a14:foregroundMark x1="10317" y1="83000" x2="8201" y2="92000"/>
                        <a14:foregroundMark x1="12169" y1="92000" x2="66931" y2="92000"/>
                        <a14:foregroundMark x1="66931" y1="92000" x2="85185" y2="89333"/>
                        <a14:foregroundMark x1="90755" y1="85554" x2="91657" y2="84942"/>
                        <a14:foregroundMark x1="85185" y1="89333" x2="88381" y2="87165"/>
                        <a14:foregroundMark x1="7150" y1="82683" x2="10317" y2="90667"/>
                        <a14:foregroundMark x1="10317" y1="90667" x2="12434" y2="92000"/>
                        <a14:foregroundMark x1="41005" y1="90333" x2="61640" y2="90333"/>
                        <a14:foregroundMark x1="61640" y1="90333" x2="88095" y2="85667"/>
                        <a14:foregroundMark x1="88095" y1="85667" x2="88841" y2="84768"/>
                        <a14:foregroundMark x1="34644" y1="24469" x2="40476" y2="55333"/>
                        <a14:foregroundMark x1="40476" y1="55333" x2="31746" y2="74000"/>
                        <a14:foregroundMark x1="31746" y1="74000" x2="31217" y2="84667"/>
                        <a14:foregroundMark x1="31217" y1="84667" x2="37302" y2="90667"/>
                        <a14:foregroundMark x1="37302" y1="90667" x2="42063" y2="91333"/>
                        <a14:foregroundMark x1="88266" y1="86572" x2="87037" y2="88667"/>
                        <a14:foregroundMark x1="89307" y1="84797" x2="88457" y2="86247"/>
                        <a14:foregroundMark x1="87037" y1="88667" x2="35714" y2="91000"/>
                        <a14:foregroundMark x1="35714" y1="91000" x2="29365" y2="83000"/>
                        <a14:foregroundMark x1="29365" y1="83000" x2="27513" y2="71667"/>
                        <a14:foregroundMark x1="27513" y1="71667" x2="34656" y2="41000"/>
                        <a14:foregroundMark x1="34656" y1="41000" x2="34284" y2="24846"/>
                        <a14:foregroundMark x1="83333" y1="36667" x2="55820" y2="51667"/>
                        <a14:foregroundMark x1="55820" y1="51667" x2="49206" y2="62667"/>
                        <a14:foregroundMark x1="49206" y1="62667" x2="51852" y2="73333"/>
                        <a14:foregroundMark x1="51852" y1="73333" x2="65079" y2="78000"/>
                        <a14:foregroundMark x1="65079" y1="78000" x2="82804" y2="70333"/>
                        <a14:foregroundMark x1="82804" y1="70333" x2="85714" y2="54333"/>
                        <a14:foregroundMark x1="83069" y1="42000" x2="53704" y2="33333"/>
                        <a14:foregroundMark x1="53704" y1="33333" x2="46561" y2="25667"/>
                        <a14:foregroundMark x1="46561" y1="25667" x2="47420" y2="12131"/>
                        <a14:foregroundMark x1="83238" y1="33809" x2="81746" y2="38667"/>
                        <a14:foregroundMark x1="81746" y1="38667" x2="79894" y2="41333"/>
                        <a14:foregroundMark x1="69048" y1="31000" x2="52910" y2="29000"/>
                        <a14:foregroundMark x1="52910" y1="29000" x2="44709" y2="23333"/>
                        <a14:foregroundMark x1="44709" y1="23333" x2="45238" y2="13000"/>
                        <a14:foregroundMark x1="45238" y1="13000" x2="45372" y2="12705"/>
                        <a14:foregroundMark x1="76213" y1="22982" x2="74339" y2="26000"/>
                        <a14:foregroundMark x1="77881" y1="20298" x2="77778" y2="20464"/>
                        <a14:foregroundMark x1="78260" y1="19686" x2="77949" y2="20187"/>
                        <a14:foregroundMark x1="74339" y1="26000" x2="67196" y2="30000"/>
                        <a14:foregroundMark x1="69841" y1="22000" x2="60317" y2="20667"/>
                        <a14:foregroundMark x1="60317" y1="20667" x2="53175" y2="16333"/>
                        <a14:foregroundMark x1="53175" y1="16333" x2="54582" y2="10125"/>
                        <a14:foregroundMark x1="57814" y1="9782" x2="61640" y2="14000"/>
                        <a14:foregroundMark x1="61640" y1="14000" x2="59524" y2="22333"/>
                        <a14:backgroundMark x1="32804" y1="9000" x2="40741" y2="9667"/>
                        <a14:backgroundMark x1="40741" y1="9667" x2="57407" y2="5000"/>
                        <a14:backgroundMark x1="57407" y1="5000" x2="65079" y2="5000"/>
                        <a14:backgroundMark x1="65079" y1="5000" x2="80423" y2="12333"/>
                        <a14:backgroundMark x1="80423" y1="12333" x2="88624" y2="8333"/>
                        <a14:backgroundMark x1="88624" y1="8333" x2="83598" y2="0"/>
                        <a14:backgroundMark x1="83598" y1="0" x2="41799" y2="0"/>
                        <a14:backgroundMark x1="41799" y1="0" x2="34921" y2="5667"/>
                        <a14:backgroundMark x1="34921" y1="5667" x2="33862" y2="9667"/>
                        <a14:backgroundMark x1="37302" y1="7667" x2="15344" y2="28000"/>
                        <a14:backgroundMark x1="15344" y1="28000" x2="6878" y2="31333"/>
                        <a14:backgroundMark x1="6878" y1="31333" x2="794" y2="22667"/>
                        <a14:backgroundMark x1="794" y1="22667" x2="265" y2="11333"/>
                        <a14:backgroundMark x1="265" y1="11333" x2="3704" y2="2667"/>
                        <a14:backgroundMark x1="3704" y1="2667" x2="18783" y2="0"/>
                        <a14:backgroundMark x1="18783" y1="0" x2="33598" y2="667"/>
                        <a14:backgroundMark x1="33598" y1="667" x2="38095" y2="8000"/>
                        <a14:backgroundMark x1="39947" y1="7000" x2="24868" y2="16000"/>
                        <a14:backgroundMark x1="24868" y1="16000" x2="15873" y2="16667"/>
                        <a14:backgroundMark x1="15873" y1="16667" x2="14286" y2="6667"/>
                        <a14:backgroundMark x1="14286" y1="6667" x2="23545" y2="4333"/>
                        <a14:backgroundMark x1="23545" y1="4333" x2="31481" y2="4333"/>
                        <a14:backgroundMark x1="31481" y1="4333" x2="30688" y2="14667"/>
                        <a14:backgroundMark x1="30688" y1="14667" x2="30688" y2="15000"/>
                        <a14:backgroundMark x1="23016" y1="19667" x2="13492" y2="21333"/>
                        <a14:backgroundMark x1="13492" y1="21333" x2="6614" y2="15667"/>
                        <a14:backgroundMark x1="6614" y1="15667" x2="4762" y2="6000"/>
                        <a14:backgroundMark x1="4762" y1="6000" x2="13228" y2="4333"/>
                        <a14:backgroundMark x1="13228" y1="4333" x2="20370" y2="8000"/>
                        <a14:backgroundMark x1="20370" y1="8000" x2="21958" y2="18667"/>
                        <a14:backgroundMark x1="21958" y1="18667" x2="19577" y2="21333"/>
                        <a14:backgroundMark x1="19312" y1="20333" x2="10847" y2="20333"/>
                        <a14:backgroundMark x1="10847" y1="20333" x2="3439" y2="17667"/>
                        <a14:backgroundMark x1="3439" y1="17667" x2="1852" y2="8000"/>
                        <a14:backgroundMark x1="1852" y1="8000" x2="11111" y2="6000"/>
                        <a14:backgroundMark x1="11111" y1="6000" x2="17460" y2="13667"/>
                        <a14:backgroundMark x1="17460" y1="13667" x2="16402" y2="23333"/>
                        <a14:backgroundMark x1="16402" y1="23333" x2="16138" y2="23667"/>
                        <a14:backgroundMark x1="85714" y1="10667" x2="76190" y2="10667"/>
                        <a14:backgroundMark x1="76190" y1="10667" x2="80423" y2="2000"/>
                        <a14:backgroundMark x1="80423" y1="2000" x2="84656" y2="10667"/>
                        <a14:backgroundMark x1="84656" y1="10667" x2="82011" y2="14333"/>
                        <a14:backgroundMark x1="94709" y1="32333" x2="84921" y2="31667"/>
                        <a14:backgroundMark x1="84921" y1="31667" x2="77778" y2="25667"/>
                        <a14:backgroundMark x1="77778" y1="25667" x2="76455" y2="16333"/>
                        <a14:backgroundMark x1="76455" y1="16333" x2="84392" y2="11667"/>
                        <a14:backgroundMark x1="84392" y1="11667" x2="92063" y2="15333"/>
                        <a14:backgroundMark x1="92063" y1="15333" x2="93915" y2="25000"/>
                        <a14:backgroundMark x1="93915" y1="25000" x2="92593" y2="33667"/>
                        <a14:backgroundMark x1="89418" y1="28667" x2="80159" y2="25333"/>
                        <a14:backgroundMark x1="80159" y1="25333" x2="77778" y2="15333"/>
                        <a14:backgroundMark x1="77778" y1="15333" x2="85979" y2="13667"/>
                        <a14:backgroundMark x1="85979" y1="13667" x2="91005" y2="22667"/>
                        <a14:backgroundMark x1="91005" y1="22667" x2="87831" y2="28000"/>
                        <a14:backgroundMark x1="87037" y1="23000" x2="79365" y2="20000"/>
                        <a14:backgroundMark x1="79365" y1="20000" x2="86772" y2="23333"/>
                        <a14:backgroundMark x1="86772" y1="23333" x2="85185" y2="26000"/>
                        <a14:backgroundMark x1="81217" y1="23000" x2="78836" y2="20000"/>
                        <a14:backgroundMark x1="78836" y1="22000" x2="76455" y2="23333"/>
                        <a14:backgroundMark x1="81217" y1="22333" x2="80952" y2="24667"/>
                        <a14:backgroundMark x1="94709" y1="30667" x2="92593" y2="85000"/>
                        <a14:backgroundMark x1="92593" y1="85000" x2="95238" y2="98667"/>
                        <a14:backgroundMark x1="95238" y1="98667" x2="99471" y2="53333"/>
                        <a14:backgroundMark x1="99471" y1="53333" x2="94974" y2="31333"/>
                        <a14:backgroundMark x1="36243" y1="8333" x2="33862" y2="18000"/>
                        <a14:backgroundMark x1="33862" y1="18000" x2="27513" y2="24667"/>
                        <a14:backgroundMark x1="27513" y1="24667" x2="19577" y2="25667"/>
                        <a14:backgroundMark x1="19577" y1="25667" x2="24074" y2="17333"/>
                        <a14:backgroundMark x1="24074" y1="17333" x2="32011" y2="17333"/>
                        <a14:backgroundMark x1="32011" y1="17333" x2="34921" y2="21000"/>
                        <a14:backgroundMark x1="16931" y1="27667" x2="8466" y2="45667"/>
                        <a14:backgroundMark x1="8466" y1="45667" x2="3968" y2="36667"/>
                        <a14:backgroundMark x1="3968" y1="36667" x2="11376" y2="31667"/>
                        <a14:backgroundMark x1="11376" y1="31667" x2="14021" y2="36333"/>
                        <a14:backgroundMark x1="7407" y1="42333" x2="7937" y2="65000"/>
                        <a14:backgroundMark x1="7937" y1="65000" x2="1058" y2="58667"/>
                        <a14:backgroundMark x1="1058" y1="58667" x2="2910" y2="49000"/>
                        <a14:backgroundMark x1="2910" y1="49000" x2="8466" y2="42000"/>
                        <a14:backgroundMark x1="8466" y1="42000" x2="6878" y2="45667"/>
                        <a14:backgroundMark x1="5820" y1="62000" x2="8201" y2="72333"/>
                        <a14:backgroundMark x1="8201" y1="72333" x2="4762" y2="81333"/>
                        <a14:backgroundMark x1="4762" y1="81333" x2="2381" y2="71000"/>
                        <a14:backgroundMark x1="2381" y1="71000" x2="7143" y2="63333"/>
                        <a14:backgroundMark x1="7143" y1="63333" x2="7143" y2="6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9007" y="1285815"/>
            <a:ext cx="1817499" cy="1147920"/>
          </a:xfrm>
          <a:prstGeom prst="rect">
            <a:avLst/>
          </a:prstGeom>
        </p:spPr>
      </p:pic>
      <p:sp>
        <p:nvSpPr>
          <p:cNvPr id="49" name="화살표: 갈매기형 수장 48">
            <a:extLst>
              <a:ext uri="{FF2B5EF4-FFF2-40B4-BE49-F238E27FC236}">
                <a16:creationId xmlns:a16="http://schemas.microsoft.com/office/drawing/2014/main" id="{4B71B1FB-7725-471E-8C98-5DC4D937000B}"/>
              </a:ext>
            </a:extLst>
          </p:cNvPr>
          <p:cNvSpPr/>
          <p:nvPr/>
        </p:nvSpPr>
        <p:spPr>
          <a:xfrm rot="1996846">
            <a:off x="7235243" y="4031834"/>
            <a:ext cx="267714" cy="1107192"/>
          </a:xfrm>
          <a:prstGeom prst="chevr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black"/>
              </a:solidFill>
              <a:ea typeface="현대하모니 L"/>
            </a:endParaRPr>
          </a:p>
        </p:txBody>
      </p:sp>
      <p:pic>
        <p:nvPicPr>
          <p:cNvPr id="65" name="그림 64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6188D719-70AF-4EBA-B446-F02CB5757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600" r="97800">
                        <a14:foregroundMark x1="10000" y1="53400" x2="4000" y2="58000"/>
                        <a14:foregroundMark x1="4000" y1="58000" x2="6600" y2="65400"/>
                        <a14:foregroundMark x1="6600" y1="65400" x2="10600" y2="58400"/>
                        <a14:foregroundMark x1="10600" y1="58400" x2="9400" y2="66000"/>
                        <a14:foregroundMark x1="9400" y1="66000" x2="9200" y2="58200"/>
                        <a14:foregroundMark x1="9200" y1="58200" x2="5000" y2="64800"/>
                        <a14:foregroundMark x1="5000" y1="64800" x2="3800" y2="57400"/>
                        <a14:foregroundMark x1="3800" y1="57400" x2="3600" y2="60000"/>
                        <a14:foregroundMark x1="90000" y1="35400" x2="91600" y2="43400"/>
                        <a14:foregroundMark x1="91600" y1="43400" x2="90800" y2="50800"/>
                        <a14:foregroundMark x1="90800" y1="50800" x2="90000" y2="43200"/>
                        <a14:foregroundMark x1="90000" y1="43200" x2="90400" y2="47800"/>
                        <a14:foregroundMark x1="93400" y1="39000" x2="97800" y2="45200"/>
                        <a14:foregroundMark x1="97800" y1="45200" x2="96400" y2="44800"/>
                        <a14:foregroundMark x1="65000" y1="49200" x2="72600" y2="49400"/>
                        <a14:foregroundMark x1="72600" y1="49400" x2="65400" y2="54400"/>
                        <a14:foregroundMark x1="65400" y1="54400" x2="70000" y2="48400"/>
                        <a14:foregroundMark x1="70000" y1="48400" x2="63800" y2="53200"/>
                        <a14:foregroundMark x1="63800" y1="53200" x2="71600" y2="48800"/>
                        <a14:foregroundMark x1="71600" y1="48800" x2="63200" y2="53600"/>
                        <a14:foregroundMark x1="63200" y1="53600" x2="69600" y2="48600"/>
                        <a14:foregroundMark x1="69600" y1="48600" x2="62200" y2="53800"/>
                        <a14:foregroundMark x1="62200" y1="53800" x2="70200" y2="50200"/>
                        <a14:foregroundMark x1="70200" y1="50200" x2="66200" y2="5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00" y="4723195"/>
            <a:ext cx="1385335" cy="1409386"/>
          </a:xfrm>
          <a:prstGeom prst="rect">
            <a:avLst/>
          </a:prstGeom>
        </p:spPr>
      </p:pic>
      <p:pic>
        <p:nvPicPr>
          <p:cNvPr id="36" name="그림 35" descr="전자기기, 검은색, 실내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9BE868AF-CD1D-440B-BE7A-9EFC4D1E52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70" y="2894884"/>
            <a:ext cx="1203486" cy="121581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67F8D15-3E32-4D1D-A706-74C41EB777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05" b="89540" l="7074" r="90354">
                        <a14:foregroundMark x1="7395" y1="70293" x2="7395" y2="70293"/>
                        <a14:foregroundMark x1="90354" y1="23013" x2="90354" y2="23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2377" y="2734228"/>
            <a:ext cx="1791141" cy="1376472"/>
          </a:xfrm>
          <a:prstGeom prst="rect">
            <a:avLst/>
          </a:prstGeom>
        </p:spPr>
      </p:pic>
      <p:sp>
        <p:nvSpPr>
          <p:cNvPr id="38" name="부제목 2">
            <a:extLst>
              <a:ext uri="{FF2B5EF4-FFF2-40B4-BE49-F238E27FC236}">
                <a16:creationId xmlns:a16="http://schemas.microsoft.com/office/drawing/2014/main" id="{0602DB1A-CE4E-4B80-93B7-8B71F4A027EC}"/>
              </a:ext>
            </a:extLst>
          </p:cNvPr>
          <p:cNvSpPr txBox="1">
            <a:spLocks/>
          </p:cNvSpPr>
          <p:nvPr/>
        </p:nvSpPr>
        <p:spPr bwMode="auto">
          <a:xfrm>
            <a:off x="1778976" y="968624"/>
            <a:ext cx="5918414" cy="5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800" b="0" dirty="0">
                <a:solidFill>
                  <a:prstClr val="white"/>
                </a:solidFill>
                <a:latin typeface="+mj-lt"/>
                <a:ea typeface="현대하모니 L" panose="02020603020101020101"/>
              </a:rPr>
              <a:t>자율주행 알고리즘</a:t>
            </a:r>
            <a:endParaRPr lang="en-US" altLang="ko-KR" sz="1800" b="0" dirty="0">
              <a:solidFill>
                <a:prstClr val="white"/>
              </a:solidFill>
              <a:latin typeface="+mj-lt"/>
              <a:ea typeface="현대하모니 L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203112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7" grpId="0" animBg="1"/>
      <p:bldP spid="24" grpId="0"/>
      <p:bldP spid="25" grpId="0"/>
      <p:bldP spid="27" grpId="0"/>
      <p:bldP spid="28" grpId="0"/>
      <p:bldP spid="29" grpId="0"/>
      <p:bldP spid="30" grpId="0"/>
      <p:bldP spid="31" grpId="0"/>
      <p:bldP spid="34" grpId="0"/>
      <p:bldP spid="35" grpId="0" animBg="1"/>
      <p:bldP spid="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13" name="제목 1"/>
          <p:cNvSpPr>
            <a:spLocks noGrp="1"/>
          </p:cNvSpPr>
          <p:nvPr>
            <p:ph type="ctrTitle"/>
          </p:nvPr>
        </p:nvSpPr>
        <p:spPr bwMode="auto">
          <a:xfrm>
            <a:off x="1416051" y="185738"/>
            <a:ext cx="672941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38200" eaLnBrk="1" hangingPunct="1">
              <a:spcBef>
                <a:spcPct val="20000"/>
              </a:spcBef>
            </a:pPr>
            <a:r>
              <a:rPr lang="en-US" altLang="ko-KR" b="1"/>
              <a:t>5. </a:t>
            </a:r>
            <a:r>
              <a:rPr lang="ko-KR" altLang="en-US" b="1"/>
              <a:t>차량 전자제어 </a:t>
            </a:r>
            <a:r>
              <a:rPr lang="en-US" altLang="ko-KR" b="1"/>
              <a:t>(</a:t>
            </a:r>
            <a:r>
              <a:rPr lang="ko-KR" altLang="en-US" b="1"/>
              <a:t>자율주행</a:t>
            </a:r>
            <a:r>
              <a:rPr lang="en-US" altLang="ko-KR" b="1"/>
              <a:t>)</a:t>
            </a:r>
          </a:p>
        </p:txBody>
      </p:sp>
      <p:sp>
        <p:nvSpPr>
          <p:cNvPr id="16" name="슬라이드 번호 개체 틀 1"/>
          <p:cNvSpPr txBox="1">
            <a:spLocks/>
          </p:cNvSpPr>
          <p:nvPr/>
        </p:nvSpPr>
        <p:spPr bwMode="auto">
          <a:xfrm>
            <a:off x="10272713" y="328614"/>
            <a:ext cx="495300" cy="3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hangingPunct="1"/>
            <a:fld id="{6E8AFEF2-C343-41FC-903F-0609D3D6CE44}" type="slidenum">
              <a:rPr kumimoji="0" lang="ko-KR" altLang="en-US" sz="140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eaLnBrk="1" hangingPunct="1"/>
              <a:t>30</a:t>
            </a:fld>
            <a:endParaRPr kumimoji="0" lang="ko-KR" altLang="en-US" sz="140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C0D360-55FF-422F-A313-3B8A7B728870}"/>
              </a:ext>
            </a:extLst>
          </p:cNvPr>
          <p:cNvSpPr/>
          <p:nvPr/>
        </p:nvSpPr>
        <p:spPr bwMode="auto">
          <a:xfrm>
            <a:off x="1423756" y="1463576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차선 인식 및 경로 탐색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6997A1-4168-4153-B56A-6B8FCA608E90}"/>
              </a:ext>
            </a:extLst>
          </p:cNvPr>
          <p:cNvSpPr/>
          <p:nvPr/>
        </p:nvSpPr>
        <p:spPr>
          <a:xfrm>
            <a:off x="1567772" y="2159797"/>
            <a:ext cx="1431884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Convert</a:t>
            </a: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RGB to HSV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18193A-7095-4777-836B-370E4AD3BCAA}"/>
              </a:ext>
            </a:extLst>
          </p:cNvPr>
          <p:cNvSpPr/>
          <p:nvPr/>
        </p:nvSpPr>
        <p:spPr>
          <a:xfrm>
            <a:off x="3439980" y="2159797"/>
            <a:ext cx="1431884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Split HSV into</a:t>
            </a: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Three channel</a:t>
            </a:r>
            <a:endParaRPr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596A41-B9CF-4BEC-9F8F-9CC09828A590}"/>
              </a:ext>
            </a:extLst>
          </p:cNvPr>
          <p:cNvSpPr/>
          <p:nvPr/>
        </p:nvSpPr>
        <p:spPr>
          <a:xfrm>
            <a:off x="5312188" y="2159797"/>
            <a:ext cx="1431884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S Channel </a:t>
            </a: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Pixel approach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92655E92-232A-4AD1-A5BB-BEAC8C8CE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713831"/>
            <a:ext cx="3146274" cy="360040"/>
          </a:xfrm>
        </p:spPr>
        <p:txBody>
          <a:bodyPr/>
          <a:lstStyle/>
          <a:p>
            <a:r>
              <a:rPr lang="en-US" altLang="ko-KR"/>
              <a:t>5.2. </a:t>
            </a:r>
            <a:r>
              <a:rPr lang="ko-KR" altLang="en-US"/>
              <a:t>인지 </a:t>
            </a:r>
            <a:r>
              <a:rPr lang="en-US" altLang="ko-KR"/>
              <a:t>: </a:t>
            </a:r>
            <a:r>
              <a:rPr lang="ko-KR" altLang="en-US"/>
              <a:t>차선 인식 및 경로 탐색 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70D438C-A0F4-4CC0-8147-7CFDDB67433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3756" y="1071826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인지 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(Recognition)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1CD1F9-7883-4459-9794-4803B4692B38}"/>
              </a:ext>
            </a:extLst>
          </p:cNvPr>
          <p:cNvSpPr/>
          <p:nvPr/>
        </p:nvSpPr>
        <p:spPr>
          <a:xfrm>
            <a:off x="7184396" y="2159797"/>
            <a:ext cx="1431884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Calculate</a:t>
            </a: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Angle &amp; Distance</a:t>
            </a:r>
            <a:endParaRPr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760DFE-E2DE-4FB9-A683-90F6448196A9}"/>
              </a:ext>
            </a:extLst>
          </p:cNvPr>
          <p:cNvSpPr txBox="1"/>
          <p:nvPr/>
        </p:nvSpPr>
        <p:spPr>
          <a:xfrm>
            <a:off x="1567772" y="4964975"/>
            <a:ext cx="43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RGB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채널을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HSV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채널로 변환하여 전처리 과정 준비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HSV </a:t>
            </a: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채널을 </a:t>
            </a:r>
            <a:r>
              <a:rPr kumimoji="1" lang="en-US" altLang="ko-KR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H, S, V </a:t>
            </a: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채널로 분리하여 </a:t>
            </a:r>
            <a:r>
              <a:rPr kumimoji="1" lang="en-US" altLang="ko-KR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 </a:t>
            </a: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채널만 추출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채널은 영상의 채도 정보를 담기 때문에 차선 인식에 효과적</a:t>
            </a:r>
          </a:p>
        </p:txBody>
      </p:sp>
      <p:sp>
        <p:nvSpPr>
          <p:cNvPr id="34" name="Rectangle 59">
            <a:extLst>
              <a:ext uri="{FF2B5EF4-FFF2-40B4-BE49-F238E27FC236}">
                <a16:creationId xmlns:a16="http://schemas.microsoft.com/office/drawing/2014/main" id="{B9969312-02C3-462A-BF6B-5322806EC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756" y="1912894"/>
            <a:ext cx="9344257" cy="4396427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6" name="Rectangle 59">
            <a:extLst>
              <a:ext uri="{FF2B5EF4-FFF2-40B4-BE49-F238E27FC236}">
                <a16:creationId xmlns:a16="http://schemas.microsoft.com/office/drawing/2014/main" id="{62FC3548-270B-46AE-8AFB-3E0921663C2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67488" y="1071824"/>
            <a:ext cx="6400524" cy="751751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500969-C996-418D-A0B9-2AD0759C9D71}"/>
              </a:ext>
            </a:extLst>
          </p:cNvPr>
          <p:cNvSpPr txBox="1"/>
          <p:nvPr/>
        </p:nvSpPr>
        <p:spPr>
          <a:xfrm>
            <a:off x="4386252" y="1130556"/>
            <a:ext cx="638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C920R Camera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로부터 외부 영상을 입력 → 차선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장애물 검출 및 차량 제어를 위한 데이터 생성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효과적인 차선 및 장애물 검출을 위해 아래와 같은 전처리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(Pre-Processing)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과정 진행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CA48D8-D998-4CB4-A39B-1ADA904B90EE}"/>
              </a:ext>
            </a:extLst>
          </p:cNvPr>
          <p:cNvSpPr/>
          <p:nvPr/>
        </p:nvSpPr>
        <p:spPr>
          <a:xfrm>
            <a:off x="9056604" y="2159797"/>
            <a:ext cx="1431884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Serial</a:t>
            </a: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Communication</a:t>
            </a:r>
            <a:endParaRPr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3CA4B25-2C19-44DC-B5B1-41CDF7579751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2999656" y="2411825"/>
            <a:ext cx="44032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608FB71-DE1E-427C-909C-EB69E28EDAC8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871864" y="2411825"/>
            <a:ext cx="44032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666209-B2EA-463C-B35F-04C6E3E5CD03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>
            <a:off x="6744072" y="2411825"/>
            <a:ext cx="44032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276334B-6C8A-4CBB-BECA-F36775F10E74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>
            <a:off x="8616280" y="2411825"/>
            <a:ext cx="44032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F63E80F-4582-4DEE-97EF-EC6D50CD2065}"/>
              </a:ext>
            </a:extLst>
          </p:cNvPr>
          <p:cNvCxnSpPr/>
          <p:nvPr/>
        </p:nvCxnSpPr>
        <p:spPr>
          <a:xfrm>
            <a:off x="1567772" y="4812377"/>
            <a:ext cx="4392000" cy="0"/>
          </a:xfrm>
          <a:prstGeom prst="line">
            <a:avLst/>
          </a:prstGeom>
          <a:ln w="25400">
            <a:solidFill>
              <a:srgbClr val="C0C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DE7E936-E4A9-465A-B458-AD78D2979059}"/>
              </a:ext>
            </a:extLst>
          </p:cNvPr>
          <p:cNvCxnSpPr/>
          <p:nvPr/>
        </p:nvCxnSpPr>
        <p:spPr>
          <a:xfrm>
            <a:off x="6074916" y="4812377"/>
            <a:ext cx="2160000" cy="0"/>
          </a:xfrm>
          <a:prstGeom prst="line">
            <a:avLst/>
          </a:prstGeom>
          <a:ln w="25400">
            <a:solidFill>
              <a:srgbClr val="C0C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0EAD5C-0407-46D8-ADAE-E50B9EB67C39}"/>
              </a:ext>
            </a:extLst>
          </p:cNvPr>
          <p:cNvCxnSpPr/>
          <p:nvPr/>
        </p:nvCxnSpPr>
        <p:spPr>
          <a:xfrm>
            <a:off x="8328488" y="4812377"/>
            <a:ext cx="2160000" cy="0"/>
          </a:xfrm>
          <a:prstGeom prst="line">
            <a:avLst/>
          </a:prstGeom>
          <a:ln w="25400">
            <a:solidFill>
              <a:srgbClr val="C0C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6E384D1-396B-4B78-804A-4795BA86D709}"/>
              </a:ext>
            </a:extLst>
          </p:cNvPr>
          <p:cNvSpPr txBox="1"/>
          <p:nvPr/>
        </p:nvSpPr>
        <p:spPr>
          <a:xfrm>
            <a:off x="6074917" y="4964976"/>
            <a:ext cx="2541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일정 수준 이상의 채도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=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차선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재귀함수 분류기를 활용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차선 인식과 동시에 장애물 제거</a:t>
            </a:r>
            <a:endParaRPr kumimoji="1" lang="en-US" altLang="ko-KR" sz="1200" b="1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환경에 따라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Threshold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조정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6ABECC-EBA4-4A93-A392-4140FC745A89}"/>
              </a:ext>
            </a:extLst>
          </p:cNvPr>
          <p:cNvSpPr txBox="1"/>
          <p:nvPr/>
        </p:nvSpPr>
        <p:spPr>
          <a:xfrm>
            <a:off x="8328489" y="4964976"/>
            <a:ext cx="2583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차량 제어를 위한 데이터 생성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Angle :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차선의 기울기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Distance :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중앙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~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인식 차선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시리얼 통신으로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MCU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D4F534E-0229-402B-AC48-DA99A4E3464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023" t="9392" r="3244" b="7534"/>
          <a:stretch/>
        </p:blipFill>
        <p:spPr>
          <a:xfrm>
            <a:off x="1567772" y="2988878"/>
            <a:ext cx="2160000" cy="126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C1FDF3-5D19-4839-8D2A-20FFC0E083D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1630" t="10781" r="2636" b="3146"/>
          <a:stretch/>
        </p:blipFill>
        <p:spPr>
          <a:xfrm>
            <a:off x="3821344" y="2988878"/>
            <a:ext cx="2160000" cy="12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762D10E-C3FE-4AD9-A9A3-5CFEFF2977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2323" t="9322" r="2387" b="5198"/>
          <a:stretch/>
        </p:blipFill>
        <p:spPr>
          <a:xfrm>
            <a:off x="6074916" y="2988879"/>
            <a:ext cx="2160000" cy="126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0225518-219E-4FE7-811C-4749FD3E743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2005" t="6970" r="1104" b="1944"/>
          <a:stretch/>
        </p:blipFill>
        <p:spPr>
          <a:xfrm>
            <a:off x="8328488" y="2988879"/>
            <a:ext cx="2160000" cy="126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893B325-9B4D-42C8-8463-6BB0A2BF6FE8}"/>
              </a:ext>
            </a:extLst>
          </p:cNvPr>
          <p:cNvSpPr txBox="1"/>
          <p:nvPr/>
        </p:nvSpPr>
        <p:spPr>
          <a:xfrm>
            <a:off x="1855622" y="4258404"/>
            <a:ext cx="15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RGB Channel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kumimoji="1"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6BB05C-5B6E-4887-A118-EB57E6863C45}"/>
              </a:ext>
            </a:extLst>
          </p:cNvPr>
          <p:cNvSpPr txBox="1"/>
          <p:nvPr/>
        </p:nvSpPr>
        <p:spPr>
          <a:xfrm>
            <a:off x="4058245" y="4258404"/>
            <a:ext cx="168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HSV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中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 Channel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kumimoji="1"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DCA26A-A03F-438B-87ED-9F9263C599C0}"/>
              </a:ext>
            </a:extLst>
          </p:cNvPr>
          <p:cNvSpPr txBox="1"/>
          <p:nvPr/>
        </p:nvSpPr>
        <p:spPr>
          <a:xfrm>
            <a:off x="6362766" y="4258404"/>
            <a:ext cx="15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Pixel Approach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kumimoji="1"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BA865-66CD-44EA-A882-D9565C8B0112}"/>
              </a:ext>
            </a:extLst>
          </p:cNvPr>
          <p:cNvSpPr txBox="1"/>
          <p:nvPr/>
        </p:nvSpPr>
        <p:spPr>
          <a:xfrm>
            <a:off x="8616338" y="4258404"/>
            <a:ext cx="15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calculation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kumimoji="1"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742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CA48D8-D998-4CB4-A39B-1ADA904B90EE}"/>
              </a:ext>
            </a:extLst>
          </p:cNvPr>
          <p:cNvSpPr/>
          <p:nvPr/>
        </p:nvSpPr>
        <p:spPr>
          <a:xfrm>
            <a:off x="1567772" y="2159797"/>
            <a:ext cx="8920716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Serial Communication</a:t>
            </a:r>
            <a:endParaRPr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83313" name="제목 1"/>
          <p:cNvSpPr>
            <a:spLocks noGrp="1"/>
          </p:cNvSpPr>
          <p:nvPr>
            <p:ph type="ctrTitle"/>
          </p:nvPr>
        </p:nvSpPr>
        <p:spPr bwMode="auto">
          <a:xfrm>
            <a:off x="1416051" y="185738"/>
            <a:ext cx="672941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38200" eaLnBrk="1" hangingPunct="1">
              <a:spcBef>
                <a:spcPct val="20000"/>
              </a:spcBef>
            </a:pPr>
            <a:r>
              <a:rPr lang="en-US" altLang="ko-KR" b="1"/>
              <a:t>5. </a:t>
            </a:r>
            <a:r>
              <a:rPr lang="ko-KR" altLang="en-US" b="1"/>
              <a:t>차량 전자제어 </a:t>
            </a:r>
            <a:r>
              <a:rPr lang="en-US" altLang="ko-KR" b="1"/>
              <a:t>(</a:t>
            </a:r>
            <a:r>
              <a:rPr lang="ko-KR" altLang="en-US" b="1"/>
              <a:t>자율주행</a:t>
            </a:r>
            <a:r>
              <a:rPr lang="en-US" altLang="ko-KR" b="1"/>
              <a:t>)</a:t>
            </a:r>
          </a:p>
        </p:txBody>
      </p:sp>
      <p:sp>
        <p:nvSpPr>
          <p:cNvPr id="16" name="슬라이드 번호 개체 틀 1"/>
          <p:cNvSpPr txBox="1">
            <a:spLocks/>
          </p:cNvSpPr>
          <p:nvPr/>
        </p:nvSpPr>
        <p:spPr bwMode="auto">
          <a:xfrm>
            <a:off x="10272713" y="328614"/>
            <a:ext cx="495300" cy="3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fld id="{6E8AFEF2-C343-41FC-903F-0609D3D6CE44}" type="slidenum">
              <a:rPr kumimoji="0" lang="ko-KR" altLang="en-US" sz="140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eaLnBrk="1" hangingPunct="1">
                <a:defRPr/>
              </a:pPr>
              <a:t>31</a:t>
            </a:fld>
            <a:endParaRPr kumimoji="0" lang="ko-KR" altLang="en-US" sz="140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C0D360-55FF-422F-A313-3B8A7B728870}"/>
              </a:ext>
            </a:extLst>
          </p:cNvPr>
          <p:cNvSpPr/>
          <p:nvPr/>
        </p:nvSpPr>
        <p:spPr bwMode="auto">
          <a:xfrm>
            <a:off x="1423756" y="1463576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차선 인식 및 경로 탐색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92655E92-232A-4AD1-A5BB-BEAC8C8CE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713831"/>
            <a:ext cx="3146274" cy="360040"/>
          </a:xfrm>
        </p:spPr>
        <p:txBody>
          <a:bodyPr/>
          <a:lstStyle/>
          <a:p>
            <a:r>
              <a:rPr lang="en-US" altLang="ko-KR"/>
              <a:t>5.2. </a:t>
            </a:r>
            <a:r>
              <a:rPr lang="ko-KR" altLang="en-US"/>
              <a:t>인지 </a:t>
            </a:r>
            <a:r>
              <a:rPr lang="en-US" altLang="ko-KR"/>
              <a:t>: </a:t>
            </a:r>
            <a:r>
              <a:rPr lang="ko-KR" altLang="en-US"/>
              <a:t>차선 인식 및 경로 탐색 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70D438C-A0F4-4CC0-8147-7CFDDB67433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3756" y="1071826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인지 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(Recognition)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Rectangle 59">
            <a:extLst>
              <a:ext uri="{FF2B5EF4-FFF2-40B4-BE49-F238E27FC236}">
                <a16:creationId xmlns:a16="http://schemas.microsoft.com/office/drawing/2014/main" id="{B9969312-02C3-462A-BF6B-5322806EC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756" y="1912894"/>
            <a:ext cx="9344257" cy="4396427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  <a:defRPr/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6" name="Rectangle 59">
            <a:extLst>
              <a:ext uri="{FF2B5EF4-FFF2-40B4-BE49-F238E27FC236}">
                <a16:creationId xmlns:a16="http://schemas.microsoft.com/office/drawing/2014/main" id="{62FC3548-270B-46AE-8AFB-3E0921663C2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67488" y="1071824"/>
            <a:ext cx="6400524" cy="751751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  <a:defRPr/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500969-C996-418D-A0B9-2AD0759C9D71}"/>
              </a:ext>
            </a:extLst>
          </p:cNvPr>
          <p:cNvSpPr txBox="1"/>
          <p:nvPr/>
        </p:nvSpPr>
        <p:spPr>
          <a:xfrm>
            <a:off x="4386252" y="1130556"/>
            <a:ext cx="638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C920R Camera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로부터 외부 영상을 입력 → 차선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장애물 검출 및 차량 제어를 위한 데이터 생성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효과적인 차선 및 장애물 검출을 위해 아래와 같은 전처리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(Pre-Processing)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과정 진행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4E12E0-B49C-4734-BE3E-39E5E39F9C56}"/>
              </a:ext>
            </a:extLst>
          </p:cNvPr>
          <p:cNvSpPr txBox="1"/>
          <p:nvPr/>
        </p:nvSpPr>
        <p:spPr>
          <a:xfrm>
            <a:off x="9167052" y="4564252"/>
            <a:ext cx="1321436" cy="523220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txBody>
          <a:bodyPr wrap="square" rtlCol="0" anchor="ctr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Distance = 60</a:t>
            </a: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Angle = 24</a:t>
            </a:r>
          </a:p>
        </p:txBody>
      </p:sp>
      <p:pic>
        <p:nvPicPr>
          <p:cNvPr id="2" name="Picture 2" descr="visual studio에 대한 이미지 검색결과">
            <a:extLst>
              <a:ext uri="{FF2B5EF4-FFF2-40B4-BE49-F238E27FC236}">
                <a16:creationId xmlns:a16="http://schemas.microsoft.com/office/drawing/2014/main" id="{6CF6A84F-234B-4DAB-B43C-8D6AF4EFB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40" y="2890029"/>
            <a:ext cx="2220264" cy="35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4DBE85C-E21A-4795-BD95-DF9E1FEE27C9}"/>
              </a:ext>
            </a:extLst>
          </p:cNvPr>
          <p:cNvGrpSpPr/>
          <p:nvPr/>
        </p:nvGrpSpPr>
        <p:grpSpPr>
          <a:xfrm>
            <a:off x="7220953" y="2790642"/>
            <a:ext cx="2790654" cy="493714"/>
            <a:chOff x="4889780" y="2815736"/>
            <a:chExt cx="2790654" cy="622432"/>
          </a:xfrm>
        </p:grpSpPr>
        <p:pic>
          <p:nvPicPr>
            <p:cNvPr id="3" name="Picture 4" descr="arduino에 대한 이미지 검색결과">
              <a:extLst>
                <a:ext uri="{FF2B5EF4-FFF2-40B4-BE49-F238E27FC236}">
                  <a16:creationId xmlns:a16="http://schemas.microsoft.com/office/drawing/2014/main" id="{8012548F-2823-466A-A58F-113AA24CF5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77" t="-4244" r="20824" b="28910"/>
            <a:stretch/>
          </p:blipFill>
          <p:spPr bwMode="auto">
            <a:xfrm>
              <a:off x="4889780" y="2815736"/>
              <a:ext cx="963121" cy="622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arduino에 대한 이미지 검색결과">
              <a:extLst>
                <a:ext uri="{FF2B5EF4-FFF2-40B4-BE49-F238E27FC236}">
                  <a16:creationId xmlns:a16="http://schemas.microsoft.com/office/drawing/2014/main" id="{EAC915F1-80DE-4FA8-93A6-A70C9E9D9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14" t="70956" r="26863" b="3800"/>
            <a:stretch/>
          </p:blipFill>
          <p:spPr bwMode="auto">
            <a:xfrm>
              <a:off x="5745088" y="2941035"/>
              <a:ext cx="1935346" cy="371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12CA31-A02E-4100-8414-4BD6BA6AD7F4}"/>
              </a:ext>
            </a:extLst>
          </p:cNvPr>
          <p:cNvCxnSpPr/>
          <p:nvPr/>
        </p:nvCxnSpPr>
        <p:spPr>
          <a:xfrm>
            <a:off x="1567772" y="3356992"/>
            <a:ext cx="2520000" cy="0"/>
          </a:xfrm>
          <a:prstGeom prst="line">
            <a:avLst/>
          </a:prstGeom>
          <a:ln w="25400">
            <a:solidFill>
              <a:srgbClr val="C0C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70E796E-AC13-424C-B123-9B09670C1506}"/>
              </a:ext>
            </a:extLst>
          </p:cNvPr>
          <p:cNvCxnSpPr>
            <a:cxnSpLocks/>
          </p:cNvCxnSpPr>
          <p:nvPr/>
        </p:nvCxnSpPr>
        <p:spPr>
          <a:xfrm>
            <a:off x="6744072" y="3356992"/>
            <a:ext cx="3744416" cy="0"/>
          </a:xfrm>
          <a:prstGeom prst="line">
            <a:avLst/>
          </a:prstGeom>
          <a:ln w="25400">
            <a:solidFill>
              <a:srgbClr val="C0C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B4F1595-777B-4D0F-B841-79755940C82D}"/>
              </a:ext>
            </a:extLst>
          </p:cNvPr>
          <p:cNvSpPr txBox="1"/>
          <p:nvPr/>
        </p:nvSpPr>
        <p:spPr>
          <a:xfrm>
            <a:off x="1680058" y="3548203"/>
            <a:ext cx="2280829" cy="307777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txBody>
          <a:bodyPr wrap="square" rtlCol="0" anchor="ctr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Distance = 60, Angle = 24</a:t>
            </a:r>
            <a:endParaRPr kumimoji="1" lang="ko-KR" altLang="en-US" sz="1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5" name="오른쪽 화살표 7">
            <a:extLst>
              <a:ext uri="{FF2B5EF4-FFF2-40B4-BE49-F238E27FC236}">
                <a16:creationId xmlns:a16="http://schemas.microsoft.com/office/drawing/2014/main" id="{9E584950-1716-4FBF-A607-1953FF8C6B77}"/>
              </a:ext>
            </a:extLst>
          </p:cNvPr>
          <p:cNvSpPr/>
          <p:nvPr/>
        </p:nvSpPr>
        <p:spPr bwMode="auto">
          <a:xfrm rot="5400000">
            <a:off x="2718579" y="3307519"/>
            <a:ext cx="203784" cy="1683124"/>
          </a:xfrm>
          <a:prstGeom prst="rightArrow">
            <a:avLst>
              <a:gd name="adj1" fmla="val 75326"/>
              <a:gd name="adj2" fmla="val 100000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chemeClr val="tx1"/>
              </a:gs>
            </a:gsLst>
            <a:lin ang="0" scaled="0"/>
            <a:tileRect/>
          </a:gra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1200" b="1">
              <a:solidFill>
                <a:prstClr val="black"/>
              </a:solidFill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29" name="오른쪽 화살표 7">
            <a:extLst>
              <a:ext uri="{FF2B5EF4-FFF2-40B4-BE49-F238E27FC236}">
                <a16:creationId xmlns:a16="http://schemas.microsoft.com/office/drawing/2014/main" id="{CD5B9652-FF9D-4327-AD5E-16097C3A4538}"/>
              </a:ext>
            </a:extLst>
          </p:cNvPr>
          <p:cNvSpPr/>
          <p:nvPr/>
        </p:nvSpPr>
        <p:spPr bwMode="auto">
          <a:xfrm>
            <a:off x="8676691" y="3819929"/>
            <a:ext cx="259235" cy="2011869"/>
          </a:xfrm>
          <a:prstGeom prst="rightArrow">
            <a:avLst>
              <a:gd name="adj1" fmla="val 75326"/>
              <a:gd name="adj2" fmla="val 100000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chemeClr val="tx1"/>
              </a:gs>
            </a:gsLst>
            <a:lin ang="0" scaled="0"/>
            <a:tileRect/>
          </a:gra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1200" b="1">
              <a:solidFill>
                <a:prstClr val="black"/>
              </a:solidFill>
              <a:latin typeface="Arial" pitchFamily="34" charset="0"/>
              <a:ea typeface="돋움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820C08C-49AD-44DF-BE66-A9FE0E08957E}"/>
              </a:ext>
            </a:extLst>
          </p:cNvPr>
          <p:cNvGrpSpPr/>
          <p:nvPr/>
        </p:nvGrpSpPr>
        <p:grpSpPr>
          <a:xfrm>
            <a:off x="7190884" y="3509343"/>
            <a:ext cx="1425396" cy="323166"/>
            <a:chOff x="4160912" y="2675214"/>
            <a:chExt cx="1425396" cy="32316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D4C4F88-234D-454A-8E75-5A0A27065947}"/>
                </a:ext>
              </a:extLst>
            </p:cNvPr>
            <p:cNvSpPr txBox="1"/>
            <p:nvPr/>
          </p:nvSpPr>
          <p:spPr>
            <a:xfrm>
              <a:off x="4873610" y="2675214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906148-6A49-4559-A04E-8B2EFE014423}"/>
                </a:ext>
              </a:extLst>
            </p:cNvPr>
            <p:cNvSpPr txBox="1"/>
            <p:nvPr/>
          </p:nvSpPr>
          <p:spPr>
            <a:xfrm>
              <a:off x="5111176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510C0DC-5BB1-4441-BFAD-FCBFEAC8C84B}"/>
                </a:ext>
              </a:extLst>
            </p:cNvPr>
            <p:cNvSpPr txBox="1"/>
            <p:nvPr/>
          </p:nvSpPr>
          <p:spPr>
            <a:xfrm>
              <a:off x="534874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1A5E6F5-A3C7-4819-9EA0-A9396CDB1CFE}"/>
                </a:ext>
              </a:extLst>
            </p:cNvPr>
            <p:cNvSpPr txBox="1"/>
            <p:nvPr/>
          </p:nvSpPr>
          <p:spPr>
            <a:xfrm>
              <a:off x="4636044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E8F34E3-C3F5-448F-8A94-81374229F171}"/>
                </a:ext>
              </a:extLst>
            </p:cNvPr>
            <p:cNvSpPr txBox="1"/>
            <p:nvPr/>
          </p:nvSpPr>
          <p:spPr>
            <a:xfrm>
              <a:off x="4398478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7280E5-98D5-4352-9F8C-2958C193F7A2}"/>
                </a:ext>
              </a:extLst>
            </p:cNvPr>
            <p:cNvSpPr txBox="1"/>
            <p:nvPr/>
          </p:nvSpPr>
          <p:spPr>
            <a:xfrm>
              <a:off x="416091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5493558-7BB5-43BA-BC7F-00F0606AA2EA}"/>
              </a:ext>
            </a:extLst>
          </p:cNvPr>
          <p:cNvGrpSpPr/>
          <p:nvPr/>
        </p:nvGrpSpPr>
        <p:grpSpPr>
          <a:xfrm>
            <a:off x="7190884" y="3970260"/>
            <a:ext cx="1425396" cy="323166"/>
            <a:chOff x="4160912" y="2675214"/>
            <a:chExt cx="1425396" cy="32316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56D7ACD-8E7D-4342-9D02-3967DDD89336}"/>
                </a:ext>
              </a:extLst>
            </p:cNvPr>
            <p:cNvSpPr txBox="1"/>
            <p:nvPr/>
          </p:nvSpPr>
          <p:spPr>
            <a:xfrm>
              <a:off x="4873610" y="2675214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8F8CF0-318B-4D00-97B4-2B763030456F}"/>
                </a:ext>
              </a:extLst>
            </p:cNvPr>
            <p:cNvSpPr txBox="1"/>
            <p:nvPr/>
          </p:nvSpPr>
          <p:spPr>
            <a:xfrm>
              <a:off x="5111176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9772783-A421-4CAB-8FED-6207B559B25B}"/>
                </a:ext>
              </a:extLst>
            </p:cNvPr>
            <p:cNvSpPr txBox="1"/>
            <p:nvPr/>
          </p:nvSpPr>
          <p:spPr>
            <a:xfrm>
              <a:off x="534874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1078EE6-73BC-4475-8442-811C2CCDF67F}"/>
                </a:ext>
              </a:extLst>
            </p:cNvPr>
            <p:cNvSpPr txBox="1"/>
            <p:nvPr/>
          </p:nvSpPr>
          <p:spPr>
            <a:xfrm>
              <a:off x="4636044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DCEEC65-0300-478C-BAC3-046712563805}"/>
                </a:ext>
              </a:extLst>
            </p:cNvPr>
            <p:cNvSpPr txBox="1"/>
            <p:nvPr/>
          </p:nvSpPr>
          <p:spPr>
            <a:xfrm>
              <a:off x="4398478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0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4A85094-596B-43FD-9462-17E348D4C316}"/>
                </a:ext>
              </a:extLst>
            </p:cNvPr>
            <p:cNvSpPr txBox="1"/>
            <p:nvPr/>
          </p:nvSpPr>
          <p:spPr>
            <a:xfrm>
              <a:off x="416091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FD24AF0-87FA-4B21-9463-A4CCB7A3EA5A}"/>
              </a:ext>
            </a:extLst>
          </p:cNvPr>
          <p:cNvGrpSpPr/>
          <p:nvPr/>
        </p:nvGrpSpPr>
        <p:grpSpPr>
          <a:xfrm>
            <a:off x="7190884" y="4431177"/>
            <a:ext cx="1425396" cy="323166"/>
            <a:chOff x="4160912" y="2675214"/>
            <a:chExt cx="1425396" cy="32316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0E745AC-B677-493F-87A1-3F9D87D36ABF}"/>
                </a:ext>
              </a:extLst>
            </p:cNvPr>
            <p:cNvSpPr txBox="1"/>
            <p:nvPr/>
          </p:nvSpPr>
          <p:spPr>
            <a:xfrm>
              <a:off x="4873610" y="2675214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8F2B65C-8B57-4D1C-94E0-68F434C0D92F}"/>
                </a:ext>
              </a:extLst>
            </p:cNvPr>
            <p:cNvSpPr txBox="1"/>
            <p:nvPr/>
          </p:nvSpPr>
          <p:spPr>
            <a:xfrm>
              <a:off x="5111176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E0BF39A-4140-43CF-B675-2A4BFBE10F9C}"/>
                </a:ext>
              </a:extLst>
            </p:cNvPr>
            <p:cNvSpPr txBox="1"/>
            <p:nvPr/>
          </p:nvSpPr>
          <p:spPr>
            <a:xfrm>
              <a:off x="534874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6F45F3-7B8F-4BCF-B131-D9BEA2C7C327}"/>
                </a:ext>
              </a:extLst>
            </p:cNvPr>
            <p:cNvSpPr txBox="1"/>
            <p:nvPr/>
          </p:nvSpPr>
          <p:spPr>
            <a:xfrm>
              <a:off x="4636044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16469A9-A892-4C4D-BD4A-3BA44BD07477}"/>
                </a:ext>
              </a:extLst>
            </p:cNvPr>
            <p:cNvSpPr txBox="1"/>
            <p:nvPr/>
          </p:nvSpPr>
          <p:spPr>
            <a:xfrm>
              <a:off x="4398478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0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4B91A31-7EB1-4B69-8340-ACC1D7E4918D}"/>
                </a:ext>
              </a:extLst>
            </p:cNvPr>
            <p:cNvSpPr txBox="1"/>
            <p:nvPr/>
          </p:nvSpPr>
          <p:spPr>
            <a:xfrm>
              <a:off x="416091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44FEDCC-BCEF-488A-BEB5-021C2CA76575}"/>
              </a:ext>
            </a:extLst>
          </p:cNvPr>
          <p:cNvGrpSpPr/>
          <p:nvPr/>
        </p:nvGrpSpPr>
        <p:grpSpPr>
          <a:xfrm>
            <a:off x="7190884" y="4892094"/>
            <a:ext cx="1425396" cy="323166"/>
            <a:chOff x="4160912" y="2675214"/>
            <a:chExt cx="1425396" cy="323166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427587E-3E82-442F-8731-4C40D3DC5AE7}"/>
                </a:ext>
              </a:extLst>
            </p:cNvPr>
            <p:cNvSpPr txBox="1"/>
            <p:nvPr/>
          </p:nvSpPr>
          <p:spPr>
            <a:xfrm>
              <a:off x="4873610" y="2675214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FD0C8E6-BD7A-49FF-8865-3FD7270021C2}"/>
                </a:ext>
              </a:extLst>
            </p:cNvPr>
            <p:cNvSpPr txBox="1"/>
            <p:nvPr/>
          </p:nvSpPr>
          <p:spPr>
            <a:xfrm>
              <a:off x="5111176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B3E8E7B-126E-4037-AB3D-780F60701BB9}"/>
                </a:ext>
              </a:extLst>
            </p:cNvPr>
            <p:cNvSpPr txBox="1"/>
            <p:nvPr/>
          </p:nvSpPr>
          <p:spPr>
            <a:xfrm>
              <a:off x="534874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343644A-01F2-4274-B772-23D9E047733D}"/>
                </a:ext>
              </a:extLst>
            </p:cNvPr>
            <p:cNvSpPr txBox="1"/>
            <p:nvPr/>
          </p:nvSpPr>
          <p:spPr>
            <a:xfrm>
              <a:off x="4636044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3ED1C2D-C69A-44BD-8B93-6DF3091AB9F9}"/>
                </a:ext>
              </a:extLst>
            </p:cNvPr>
            <p:cNvSpPr txBox="1"/>
            <p:nvPr/>
          </p:nvSpPr>
          <p:spPr>
            <a:xfrm>
              <a:off x="4398478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0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2DAD88E-2C80-4311-BF98-589017F2DBBE}"/>
                </a:ext>
              </a:extLst>
            </p:cNvPr>
            <p:cNvSpPr txBox="1"/>
            <p:nvPr/>
          </p:nvSpPr>
          <p:spPr>
            <a:xfrm>
              <a:off x="416091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CA9ADA9-F744-480F-A921-F52277FDFF2A}"/>
              </a:ext>
            </a:extLst>
          </p:cNvPr>
          <p:cNvGrpSpPr/>
          <p:nvPr/>
        </p:nvGrpSpPr>
        <p:grpSpPr>
          <a:xfrm>
            <a:off x="7190884" y="5353011"/>
            <a:ext cx="1425396" cy="323166"/>
            <a:chOff x="4160912" y="2675214"/>
            <a:chExt cx="1425396" cy="32316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3FBCB6D-E601-4D8A-95C3-EBC1E41E1B92}"/>
                </a:ext>
              </a:extLst>
            </p:cNvPr>
            <p:cNvSpPr txBox="1"/>
            <p:nvPr/>
          </p:nvSpPr>
          <p:spPr>
            <a:xfrm>
              <a:off x="4873610" y="2675214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92FAC2-2395-4F77-A91B-2F874AE9BA7B}"/>
                </a:ext>
              </a:extLst>
            </p:cNvPr>
            <p:cNvSpPr txBox="1"/>
            <p:nvPr/>
          </p:nvSpPr>
          <p:spPr>
            <a:xfrm>
              <a:off x="5111176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889AD2C-080F-490B-944F-8D99DB5BCD49}"/>
                </a:ext>
              </a:extLst>
            </p:cNvPr>
            <p:cNvSpPr txBox="1"/>
            <p:nvPr/>
          </p:nvSpPr>
          <p:spPr>
            <a:xfrm>
              <a:off x="534874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6749D4-D0D2-4004-AEB0-3AA822634093}"/>
                </a:ext>
              </a:extLst>
            </p:cNvPr>
            <p:cNvSpPr txBox="1"/>
            <p:nvPr/>
          </p:nvSpPr>
          <p:spPr>
            <a:xfrm>
              <a:off x="4636044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C3A00D6-3F42-4C3C-AA9A-84FC61382279}"/>
                </a:ext>
              </a:extLst>
            </p:cNvPr>
            <p:cNvSpPr txBox="1"/>
            <p:nvPr/>
          </p:nvSpPr>
          <p:spPr>
            <a:xfrm>
              <a:off x="4398478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0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A7146E-7384-4CBC-AA12-20C5711CB233}"/>
                </a:ext>
              </a:extLst>
            </p:cNvPr>
            <p:cNvSpPr txBox="1"/>
            <p:nvPr/>
          </p:nvSpPr>
          <p:spPr>
            <a:xfrm>
              <a:off x="416091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3B27B06-D35F-4273-B1EF-611DE94E9365}"/>
              </a:ext>
            </a:extLst>
          </p:cNvPr>
          <p:cNvGrpSpPr/>
          <p:nvPr/>
        </p:nvGrpSpPr>
        <p:grpSpPr>
          <a:xfrm>
            <a:off x="7190884" y="5813930"/>
            <a:ext cx="1425396" cy="323166"/>
            <a:chOff x="4160912" y="2675214"/>
            <a:chExt cx="1425396" cy="323166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216D18-C2E4-4DA9-BA24-831D10C3C173}"/>
                </a:ext>
              </a:extLst>
            </p:cNvPr>
            <p:cNvSpPr txBox="1"/>
            <p:nvPr/>
          </p:nvSpPr>
          <p:spPr>
            <a:xfrm>
              <a:off x="4873610" y="2675214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57D96D-43F4-4306-8965-1F5235863467}"/>
                </a:ext>
              </a:extLst>
            </p:cNvPr>
            <p:cNvSpPr txBox="1"/>
            <p:nvPr/>
          </p:nvSpPr>
          <p:spPr>
            <a:xfrm>
              <a:off x="5111176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90192CA-79E7-46FC-BDE8-2250A21703BB}"/>
                </a:ext>
              </a:extLst>
            </p:cNvPr>
            <p:cNvSpPr txBox="1"/>
            <p:nvPr/>
          </p:nvSpPr>
          <p:spPr>
            <a:xfrm>
              <a:off x="534874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a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6F4EB7A-3C27-4BBE-8B70-B940E927CA65}"/>
                </a:ext>
              </a:extLst>
            </p:cNvPr>
            <p:cNvSpPr txBox="1"/>
            <p:nvPr/>
          </p:nvSpPr>
          <p:spPr>
            <a:xfrm>
              <a:off x="4636044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D893D0F-B4F1-44F0-88A0-0024EEFBF69D}"/>
                </a:ext>
              </a:extLst>
            </p:cNvPr>
            <p:cNvSpPr txBox="1"/>
            <p:nvPr/>
          </p:nvSpPr>
          <p:spPr>
            <a:xfrm>
              <a:off x="4398478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0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3B19194-B6DD-4B05-BBF5-B3181B47138B}"/>
                </a:ext>
              </a:extLst>
            </p:cNvPr>
            <p:cNvSpPr txBox="1"/>
            <p:nvPr/>
          </p:nvSpPr>
          <p:spPr>
            <a:xfrm>
              <a:off x="4160912" y="2675215"/>
              <a:ext cx="237566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500" b="1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</a:t>
              </a:r>
              <a:endParaRPr kumimoji="1" lang="ko-KR" altLang="en-US" sz="15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039E0B-CAE1-4DD3-A2A4-F65258A2FEDD}"/>
              </a:ext>
            </a:extLst>
          </p:cNvPr>
          <p:cNvSpPr txBox="1"/>
          <p:nvPr/>
        </p:nvSpPr>
        <p:spPr>
          <a:xfrm>
            <a:off x="6560925" y="3517039"/>
            <a:ext cx="61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t=1</a:t>
            </a:r>
            <a:endParaRPr kumimoji="1" lang="ko-KR" altLang="en-US" sz="14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1AAD9E5-E43D-4016-BE57-BC3275FD33D7}"/>
              </a:ext>
            </a:extLst>
          </p:cNvPr>
          <p:cNvSpPr txBox="1"/>
          <p:nvPr/>
        </p:nvSpPr>
        <p:spPr>
          <a:xfrm>
            <a:off x="6560925" y="3977956"/>
            <a:ext cx="61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t=2</a:t>
            </a:r>
            <a:endParaRPr kumimoji="1" lang="ko-KR" altLang="en-US" sz="14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EFB66C1-BBD7-4330-A2C0-65D66FDFEA67}"/>
              </a:ext>
            </a:extLst>
          </p:cNvPr>
          <p:cNvSpPr txBox="1"/>
          <p:nvPr/>
        </p:nvSpPr>
        <p:spPr>
          <a:xfrm>
            <a:off x="6560925" y="4438873"/>
            <a:ext cx="61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t=3</a:t>
            </a:r>
            <a:endParaRPr kumimoji="1" lang="ko-KR" altLang="en-US" sz="14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E94DEC7-765A-43D4-81CB-D011696636E3}"/>
              </a:ext>
            </a:extLst>
          </p:cNvPr>
          <p:cNvSpPr txBox="1"/>
          <p:nvPr/>
        </p:nvSpPr>
        <p:spPr>
          <a:xfrm>
            <a:off x="6560925" y="4899790"/>
            <a:ext cx="61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t=4</a:t>
            </a:r>
            <a:endParaRPr kumimoji="1" lang="ko-KR" altLang="en-US" sz="14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B44972A-3CA4-413F-8388-3A27BC8F69B2}"/>
              </a:ext>
            </a:extLst>
          </p:cNvPr>
          <p:cNvSpPr txBox="1"/>
          <p:nvPr/>
        </p:nvSpPr>
        <p:spPr>
          <a:xfrm>
            <a:off x="6556733" y="5360707"/>
            <a:ext cx="61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t=5</a:t>
            </a:r>
            <a:endParaRPr kumimoji="1" lang="ko-KR" altLang="en-US" sz="14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7F193A1-7582-4BDC-BCFD-66F2DB8C0621}"/>
              </a:ext>
            </a:extLst>
          </p:cNvPr>
          <p:cNvSpPr txBox="1"/>
          <p:nvPr/>
        </p:nvSpPr>
        <p:spPr>
          <a:xfrm>
            <a:off x="6566094" y="5821626"/>
            <a:ext cx="61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t=6</a:t>
            </a:r>
            <a:endParaRPr kumimoji="1" lang="ko-KR" altLang="en-US" sz="14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EB69854-9F33-4FD3-B900-4C406099F5E4}"/>
              </a:ext>
            </a:extLst>
          </p:cNvPr>
          <p:cNvSpPr/>
          <p:nvPr/>
        </p:nvSpPr>
        <p:spPr>
          <a:xfrm>
            <a:off x="4286515" y="3825012"/>
            <a:ext cx="2160000" cy="669595"/>
          </a:xfrm>
          <a:prstGeom prst="rightArrow">
            <a:avLst/>
          </a:prstGeom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34557F07-5F33-4A70-A51C-34C9909AF6E7}"/>
              </a:ext>
            </a:extLst>
          </p:cNvPr>
          <p:cNvCxnSpPr/>
          <p:nvPr/>
        </p:nvCxnSpPr>
        <p:spPr>
          <a:xfrm>
            <a:off x="1567772" y="4941168"/>
            <a:ext cx="2520000" cy="0"/>
          </a:xfrm>
          <a:prstGeom prst="line">
            <a:avLst/>
          </a:prstGeom>
          <a:ln w="25400">
            <a:solidFill>
              <a:srgbClr val="C0C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D05E5730-CF9B-4A2C-ACFE-1C8EB5D00B5C}"/>
              </a:ext>
            </a:extLst>
          </p:cNvPr>
          <p:cNvSpPr txBox="1"/>
          <p:nvPr/>
        </p:nvSpPr>
        <p:spPr>
          <a:xfrm>
            <a:off x="1680058" y="4442184"/>
            <a:ext cx="2280829" cy="307777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txBody>
          <a:bodyPr wrap="square" rtlCol="0" anchor="ctr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60d24a</a:t>
            </a:r>
            <a:endParaRPr kumimoji="1" lang="ko-KR" altLang="en-US" sz="1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606B80D-EED4-4001-9EAA-C58F7FBB0241}"/>
              </a:ext>
            </a:extLst>
          </p:cNvPr>
          <p:cNvSpPr txBox="1"/>
          <p:nvPr/>
        </p:nvSpPr>
        <p:spPr>
          <a:xfrm>
            <a:off x="1567772" y="5003885"/>
            <a:ext cx="2735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통신을 위해 자체 통신 프로토콜 설계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※ d = Distance / a = Angle</a:t>
            </a: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시리얼 통신을 고려하여 형변환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※ Int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 →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Char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통신 후 재 변환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kumimoji="1"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F6798974-F0C3-40CB-A906-43BFADB6452A}"/>
              </a:ext>
            </a:extLst>
          </p:cNvPr>
          <p:cNvCxnSpPr/>
          <p:nvPr/>
        </p:nvCxnSpPr>
        <p:spPr>
          <a:xfrm>
            <a:off x="4286515" y="4941168"/>
            <a:ext cx="2160000" cy="0"/>
          </a:xfrm>
          <a:prstGeom prst="line">
            <a:avLst/>
          </a:prstGeom>
          <a:ln w="25400">
            <a:solidFill>
              <a:srgbClr val="C0C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2900561F-CCD2-48F6-A613-9BC0B675682C}"/>
              </a:ext>
            </a:extLst>
          </p:cNvPr>
          <p:cNvSpPr txBox="1"/>
          <p:nvPr/>
        </p:nvSpPr>
        <p:spPr>
          <a:xfrm>
            <a:off x="4223792" y="5003885"/>
            <a:ext cx="2735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시리얼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Char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1Byte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씩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전송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60d24a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각각 전송 후 재 조합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‘a’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통신될 경우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 Cycle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※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다시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형으로 형변환 진행</a:t>
            </a:r>
          </a:p>
        </p:txBody>
      </p:sp>
    </p:spTree>
    <p:extLst>
      <p:ext uri="{BB962C8B-B14F-4D97-AF65-F5344CB8AC3E}">
        <p14:creationId xmlns:p14="http://schemas.microsoft.com/office/powerpoint/2010/main" val="134146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"/>
          <p:cNvSpPr txBox="1">
            <a:spLocks/>
          </p:cNvSpPr>
          <p:nvPr/>
        </p:nvSpPr>
        <p:spPr bwMode="auto">
          <a:xfrm>
            <a:off x="10272713" y="328614"/>
            <a:ext cx="495300" cy="3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hangingPunct="1"/>
            <a:fld id="{6E8AFEF2-C343-41FC-903F-0609D3D6CE44}" type="slidenum">
              <a:rPr kumimoji="0" lang="ko-KR" altLang="en-US" sz="140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eaLnBrk="1" hangingPunct="1"/>
              <a:t>32</a:t>
            </a:fld>
            <a:endParaRPr kumimoji="0" lang="ko-KR" altLang="en-US" sz="140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6997A1-4168-4153-B56A-6B8FCA608E90}"/>
              </a:ext>
            </a:extLst>
          </p:cNvPr>
          <p:cNvSpPr/>
          <p:nvPr/>
        </p:nvSpPr>
        <p:spPr>
          <a:xfrm>
            <a:off x="1567772" y="2159797"/>
            <a:ext cx="1431884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Serial</a:t>
            </a: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Communication</a:t>
            </a:r>
            <a:endParaRPr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18193A-7095-4777-836B-370E4AD3BCAA}"/>
              </a:ext>
            </a:extLst>
          </p:cNvPr>
          <p:cNvSpPr/>
          <p:nvPr/>
        </p:nvSpPr>
        <p:spPr>
          <a:xfrm>
            <a:off x="3439980" y="2159797"/>
            <a:ext cx="5176300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Driving Case classification</a:t>
            </a:r>
            <a:endParaRPr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92655E92-232A-4AD1-A5BB-BEAC8C8CE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713831"/>
            <a:ext cx="3807782" cy="360040"/>
          </a:xfrm>
        </p:spPr>
        <p:txBody>
          <a:bodyPr/>
          <a:lstStyle/>
          <a:p>
            <a:r>
              <a:rPr lang="en-US" altLang="ko-KR"/>
              <a:t>5.3. </a:t>
            </a:r>
            <a:r>
              <a:rPr lang="ko-KR" altLang="en-US"/>
              <a:t>판단 </a:t>
            </a:r>
            <a:r>
              <a:rPr lang="en-US" altLang="ko-KR"/>
              <a:t>: </a:t>
            </a:r>
            <a:r>
              <a:rPr lang="ko-KR" altLang="en-US"/>
              <a:t>주행상황 판단 및 제어 신호 생성</a:t>
            </a:r>
          </a:p>
        </p:txBody>
      </p:sp>
      <p:sp>
        <p:nvSpPr>
          <p:cNvPr id="34" name="Rectangle 59">
            <a:extLst>
              <a:ext uri="{FF2B5EF4-FFF2-40B4-BE49-F238E27FC236}">
                <a16:creationId xmlns:a16="http://schemas.microsoft.com/office/drawing/2014/main" id="{B9969312-02C3-462A-BF6B-5322806EC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756" y="1912894"/>
            <a:ext cx="9344257" cy="4396427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6" name="Rectangle 59">
            <a:extLst>
              <a:ext uri="{FF2B5EF4-FFF2-40B4-BE49-F238E27FC236}">
                <a16:creationId xmlns:a16="http://schemas.microsoft.com/office/drawing/2014/main" id="{62FC3548-270B-46AE-8AFB-3E0921663C2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67488" y="1071824"/>
            <a:ext cx="6400524" cy="751751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500969-C996-418D-A0B9-2AD0759C9D71}"/>
              </a:ext>
            </a:extLst>
          </p:cNvPr>
          <p:cNvSpPr txBox="1"/>
          <p:nvPr/>
        </p:nvSpPr>
        <p:spPr>
          <a:xfrm>
            <a:off x="4386252" y="1130556"/>
            <a:ext cx="574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시리얼 통신을 통해 전달받은 데이터를 활용해 주행상황 판단 및 제어 신호 생성</a:t>
            </a:r>
            <a:endParaRPr kumimoji="1" lang="en-US" altLang="ko-KR" sz="12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제어 신호 </a:t>
            </a:r>
            <a:r>
              <a:rPr kumimoji="1"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kumimoji="1"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직진</a:t>
            </a:r>
            <a:r>
              <a:rPr kumimoji="1"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정차</a:t>
            </a:r>
            <a:r>
              <a:rPr kumimoji="1"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좌회전</a:t>
            </a:r>
            <a:r>
              <a:rPr kumimoji="1"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우회전</a:t>
            </a:r>
            <a:endParaRPr kumimoji="1" lang="en-US" altLang="ko-KR" sz="12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CA48D8-D998-4CB4-A39B-1ADA904B90EE}"/>
              </a:ext>
            </a:extLst>
          </p:cNvPr>
          <p:cNvSpPr/>
          <p:nvPr/>
        </p:nvSpPr>
        <p:spPr>
          <a:xfrm>
            <a:off x="9056604" y="2159797"/>
            <a:ext cx="1431884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Generate</a:t>
            </a: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Control Signal</a:t>
            </a:r>
            <a:endParaRPr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3CA4B25-2C19-44DC-B5B1-41CDF7579751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999656" y="2411825"/>
            <a:ext cx="44032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276334B-6C8A-4CBB-BECA-F36775F10E74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6280" y="2411825"/>
            <a:ext cx="44032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2DA21B-3866-4024-B1AD-8A425D8B97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3756" y="1071826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판단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(Decision)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86889051-C281-4B87-8B5E-CDF7BFDB576B}"/>
              </a:ext>
            </a:extLst>
          </p:cNvPr>
          <p:cNvSpPr/>
          <p:nvPr/>
        </p:nvSpPr>
        <p:spPr bwMode="auto">
          <a:xfrm>
            <a:off x="1423756" y="1463576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주행상황 판단 및 제어 신호 생성</a:t>
            </a:r>
            <a:endParaRPr lang="en-US" altLang="ko-KR" sz="12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6C146D2-5420-49EF-9D6D-D7CF21ABC663}"/>
              </a:ext>
            </a:extLst>
          </p:cNvPr>
          <p:cNvGrpSpPr/>
          <p:nvPr/>
        </p:nvGrpSpPr>
        <p:grpSpPr>
          <a:xfrm>
            <a:off x="1577488" y="3162786"/>
            <a:ext cx="5454616" cy="3146535"/>
            <a:chOff x="992560" y="1761263"/>
            <a:chExt cx="6696744" cy="353994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C44EA73-A0DD-4911-BF62-783C4362D0D2}"/>
                </a:ext>
              </a:extLst>
            </p:cNvPr>
            <p:cNvSpPr/>
            <p:nvPr/>
          </p:nvSpPr>
          <p:spPr>
            <a:xfrm>
              <a:off x="992560" y="1857227"/>
              <a:ext cx="6696744" cy="33123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pic>
          <p:nvPicPr>
            <p:cNvPr id="73" name="Picture 4" descr="car up view에 대한 이미지 검색결과">
              <a:extLst>
                <a:ext uri="{FF2B5EF4-FFF2-40B4-BE49-F238E27FC236}">
                  <a16:creationId xmlns:a16="http://schemas.microsoft.com/office/drawing/2014/main" id="{BDC5B2E9-44FB-45F3-BD69-00B04CF267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7" b="97000" l="10000" r="90000">
                          <a14:foregroundMark x1="41667" y1="5667" x2="61000" y2="5000"/>
                          <a14:foregroundMark x1="60333" y1="2667" x2="37667" y2="2667"/>
                          <a14:foregroundMark x1="40000" y1="93333" x2="56000" y2="91333"/>
                          <a14:foregroundMark x1="40000" y1="97000" x2="54667" y2="9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394"/>
            <a:stretch/>
          </p:blipFill>
          <p:spPr bwMode="auto">
            <a:xfrm>
              <a:off x="2912182" y="3609232"/>
              <a:ext cx="2857500" cy="156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CBEDDE40-89D5-45B8-967F-0FCCD1D01B90}"/>
                </a:ext>
              </a:extLst>
            </p:cNvPr>
            <p:cNvCxnSpPr>
              <a:cxnSpLocks/>
              <a:stCxn id="72" idx="0"/>
              <a:endCxn id="73" idx="0"/>
            </p:cNvCxnSpPr>
            <p:nvPr/>
          </p:nvCxnSpPr>
          <p:spPr>
            <a:xfrm>
              <a:off x="4340932" y="1857227"/>
              <a:ext cx="0" cy="1752005"/>
            </a:xfrm>
            <a:prstGeom prst="line">
              <a:avLst/>
            </a:prstGeom>
            <a:ln w="254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17EA848E-E988-4EA5-B049-B949CA22877B}"/>
                </a:ext>
              </a:extLst>
            </p:cNvPr>
            <p:cNvCxnSpPr>
              <a:cxnSpLocks/>
            </p:cNvCxnSpPr>
            <p:nvPr/>
          </p:nvCxnSpPr>
          <p:spPr>
            <a:xfrm>
              <a:off x="2072680" y="1761406"/>
              <a:ext cx="0" cy="353980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B1BD11-34D9-495E-9B58-F47B46BDBEA9}"/>
                </a:ext>
              </a:extLst>
            </p:cNvPr>
            <p:cNvCxnSpPr>
              <a:cxnSpLocks/>
            </p:cNvCxnSpPr>
            <p:nvPr/>
          </p:nvCxnSpPr>
          <p:spPr>
            <a:xfrm>
              <a:off x="3296816" y="1761263"/>
              <a:ext cx="0" cy="353980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5F9F470B-2245-4B67-AFDB-EC13538D4D24}"/>
                </a:ext>
              </a:extLst>
            </p:cNvPr>
            <p:cNvCxnSpPr>
              <a:cxnSpLocks/>
            </p:cNvCxnSpPr>
            <p:nvPr/>
          </p:nvCxnSpPr>
          <p:spPr>
            <a:xfrm>
              <a:off x="5457056" y="1761406"/>
              <a:ext cx="0" cy="353980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BC6BAE4-3E1E-4841-A6AD-C05D3C27DDCF}"/>
                </a:ext>
              </a:extLst>
            </p:cNvPr>
            <p:cNvCxnSpPr>
              <a:cxnSpLocks/>
            </p:cNvCxnSpPr>
            <p:nvPr/>
          </p:nvCxnSpPr>
          <p:spPr>
            <a:xfrm>
              <a:off x="6681192" y="1761263"/>
              <a:ext cx="0" cy="353980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F782CF0A-E96E-4537-81C4-31EDAB05EA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7488" y="2878553"/>
          <a:ext cx="1422168" cy="305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State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</a:t>
                      </a: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977ECC4-4B3A-4FCA-920B-4C2734590675}"/>
              </a:ext>
            </a:extLst>
          </p:cNvPr>
          <p:cNvCxnSpPr>
            <a:cxnSpLocks/>
          </p:cNvCxnSpPr>
          <p:nvPr/>
        </p:nvCxnSpPr>
        <p:spPr>
          <a:xfrm flipH="1">
            <a:off x="3485538" y="3645024"/>
            <a:ext cx="80645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F4C9DE2-5760-4F9A-96FD-D34C7579F8AA}"/>
              </a:ext>
            </a:extLst>
          </p:cNvPr>
          <p:cNvCxnSpPr>
            <a:cxnSpLocks/>
          </p:cNvCxnSpPr>
          <p:nvPr/>
        </p:nvCxnSpPr>
        <p:spPr>
          <a:xfrm flipH="1">
            <a:off x="2487068" y="3645024"/>
            <a:ext cx="937017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C14C5DC-51EA-4A8F-BBE8-220795EC30EA}"/>
              </a:ext>
            </a:extLst>
          </p:cNvPr>
          <p:cNvCxnSpPr>
            <a:cxnSpLocks/>
          </p:cNvCxnSpPr>
          <p:nvPr/>
        </p:nvCxnSpPr>
        <p:spPr>
          <a:xfrm flipH="1">
            <a:off x="1593492" y="3645024"/>
            <a:ext cx="830101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5BA5CED-457A-4A3E-8616-672085662315}"/>
              </a:ext>
            </a:extLst>
          </p:cNvPr>
          <p:cNvCxnSpPr>
            <a:cxnSpLocks/>
          </p:cNvCxnSpPr>
          <p:nvPr/>
        </p:nvCxnSpPr>
        <p:spPr>
          <a:xfrm flipH="1">
            <a:off x="6241459" y="3645024"/>
            <a:ext cx="80645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D021DB1-7921-4085-A912-845834469E78}"/>
              </a:ext>
            </a:extLst>
          </p:cNvPr>
          <p:cNvCxnSpPr>
            <a:cxnSpLocks/>
          </p:cNvCxnSpPr>
          <p:nvPr/>
        </p:nvCxnSpPr>
        <p:spPr>
          <a:xfrm flipH="1">
            <a:off x="5242989" y="3645024"/>
            <a:ext cx="937017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9525E6C-3341-4AEC-B2A7-AE5EA9D4231F}"/>
              </a:ext>
            </a:extLst>
          </p:cNvPr>
          <p:cNvCxnSpPr>
            <a:cxnSpLocks/>
          </p:cNvCxnSpPr>
          <p:nvPr/>
        </p:nvCxnSpPr>
        <p:spPr>
          <a:xfrm flipH="1">
            <a:off x="4349413" y="3645024"/>
            <a:ext cx="830101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37286CB-B59F-4E33-8C86-46CD1BFADA85}"/>
              </a:ext>
            </a:extLst>
          </p:cNvPr>
          <p:cNvSpPr txBox="1"/>
          <p:nvPr/>
        </p:nvSpPr>
        <p:spPr>
          <a:xfrm>
            <a:off x="1605217" y="3321859"/>
            <a:ext cx="7821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State 1&gt;</a:t>
            </a:r>
            <a:endParaRPr kumimoji="1" lang="ko-KR" altLang="en-US" sz="1000" b="1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2CE676E-1429-4EAF-AA32-31A1D850D3FD}"/>
              </a:ext>
            </a:extLst>
          </p:cNvPr>
          <p:cNvSpPr txBox="1"/>
          <p:nvPr/>
        </p:nvSpPr>
        <p:spPr>
          <a:xfrm>
            <a:off x="2564741" y="3321859"/>
            <a:ext cx="7821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State 2&gt;</a:t>
            </a:r>
            <a:endParaRPr kumimoji="1" lang="ko-KR" altLang="en-US" sz="1000" b="1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863551-3841-4947-B8ED-B45B43DC2050}"/>
              </a:ext>
            </a:extLst>
          </p:cNvPr>
          <p:cNvSpPr txBox="1"/>
          <p:nvPr/>
        </p:nvSpPr>
        <p:spPr>
          <a:xfrm>
            <a:off x="3473170" y="3321859"/>
            <a:ext cx="7821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State 3&gt;</a:t>
            </a:r>
            <a:endParaRPr kumimoji="1" lang="ko-KR" altLang="en-US" sz="1000" b="1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E17B877-3221-4DC9-8AA8-401C910F17DD}"/>
              </a:ext>
            </a:extLst>
          </p:cNvPr>
          <p:cNvSpPr txBox="1"/>
          <p:nvPr/>
        </p:nvSpPr>
        <p:spPr>
          <a:xfrm>
            <a:off x="4355918" y="3321859"/>
            <a:ext cx="7821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State 4&gt;</a:t>
            </a:r>
            <a:endParaRPr kumimoji="1" lang="ko-KR" altLang="en-US" sz="1000" b="1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218FB74-3815-481B-956D-8D403E99EC8F}"/>
              </a:ext>
            </a:extLst>
          </p:cNvPr>
          <p:cNvSpPr txBox="1"/>
          <p:nvPr/>
        </p:nvSpPr>
        <p:spPr>
          <a:xfrm>
            <a:off x="5315347" y="3321859"/>
            <a:ext cx="7821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State 5&gt;</a:t>
            </a:r>
            <a:endParaRPr kumimoji="1" lang="ko-KR" altLang="en-US" sz="1000" b="1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C7C93EB-E958-4B1A-8C32-857015AA689E}"/>
              </a:ext>
            </a:extLst>
          </p:cNvPr>
          <p:cNvSpPr txBox="1"/>
          <p:nvPr/>
        </p:nvSpPr>
        <p:spPr>
          <a:xfrm>
            <a:off x="6252230" y="3321858"/>
            <a:ext cx="7821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State 6&gt;</a:t>
            </a:r>
            <a:endParaRPr kumimoji="1" lang="ko-KR" altLang="en-US" sz="1000" b="1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B542EA0-36F2-4C99-AF55-764DC0D0A4DE}"/>
              </a:ext>
            </a:extLst>
          </p:cNvPr>
          <p:cNvGrpSpPr/>
          <p:nvPr/>
        </p:nvGrpSpPr>
        <p:grpSpPr>
          <a:xfrm>
            <a:off x="5879976" y="2930342"/>
            <a:ext cx="1288662" cy="246221"/>
            <a:chOff x="4633102" y="2954111"/>
            <a:chExt cx="1288662" cy="24622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5F578D9-36AC-428D-95EF-54CC55138257}"/>
                </a:ext>
              </a:extLst>
            </p:cNvPr>
            <p:cNvGrpSpPr/>
            <p:nvPr/>
          </p:nvGrpSpPr>
          <p:grpSpPr>
            <a:xfrm>
              <a:off x="4633102" y="2988873"/>
              <a:ext cx="504056" cy="186129"/>
              <a:chOff x="4808985" y="2997629"/>
              <a:chExt cx="504056" cy="18612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0FA0172-94DB-4690-A0F7-24DC5210D9BA}"/>
                  </a:ext>
                </a:extLst>
              </p:cNvPr>
              <p:cNvSpPr/>
              <p:nvPr/>
            </p:nvSpPr>
            <p:spPr>
              <a:xfrm>
                <a:off x="4808985" y="2997629"/>
                <a:ext cx="504056" cy="18612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5726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900" b="1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0CF631AC-5ED9-4FBA-818E-86050E59E334}"/>
                  </a:ext>
                </a:extLst>
              </p:cNvPr>
              <p:cNvCxnSpPr>
                <a:cxnSpLocks/>
                <a:stCxn id="17" idx="1"/>
                <a:endCxn id="17" idx="3"/>
              </p:cNvCxnSpPr>
              <p:nvPr/>
            </p:nvCxnSpPr>
            <p:spPr>
              <a:xfrm>
                <a:off x="4808985" y="3090694"/>
                <a:ext cx="504056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A8A3229-6604-47C4-9F1D-EFB76F51EB9E}"/>
                </a:ext>
              </a:extLst>
            </p:cNvPr>
            <p:cNvSpPr txBox="1"/>
            <p:nvPr/>
          </p:nvSpPr>
          <p:spPr>
            <a:xfrm>
              <a:off x="5129957" y="2954111"/>
              <a:ext cx="791807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인식된 차선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A696C8-AF50-4F2F-903B-DC639AD38539}"/>
              </a:ext>
            </a:extLst>
          </p:cNvPr>
          <p:cNvGrpSpPr/>
          <p:nvPr/>
        </p:nvGrpSpPr>
        <p:grpSpPr>
          <a:xfrm>
            <a:off x="4354154" y="2921207"/>
            <a:ext cx="1453814" cy="246221"/>
            <a:chOff x="3448314" y="2921206"/>
            <a:chExt cx="1453814" cy="24622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1E229B5-55BA-4E79-840F-208AC15186DF}"/>
                </a:ext>
              </a:extLst>
            </p:cNvPr>
            <p:cNvGrpSpPr/>
            <p:nvPr/>
          </p:nvGrpSpPr>
          <p:grpSpPr>
            <a:xfrm>
              <a:off x="3448314" y="2965103"/>
              <a:ext cx="504056" cy="186129"/>
              <a:chOff x="3448314" y="2965103"/>
              <a:chExt cx="504056" cy="186129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753F03D2-5663-45D7-B9F1-E4144AB7FC11}"/>
                  </a:ext>
                </a:extLst>
              </p:cNvPr>
              <p:cNvSpPr/>
              <p:nvPr/>
            </p:nvSpPr>
            <p:spPr>
              <a:xfrm>
                <a:off x="3448314" y="2965103"/>
                <a:ext cx="504056" cy="18612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5726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900" b="1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A9052897-EDE6-4465-AEE9-022978ADBAF8}"/>
                  </a:ext>
                </a:extLst>
              </p:cNvPr>
              <p:cNvCxnSpPr>
                <a:cxnSpLocks/>
                <a:stCxn id="118" idx="1"/>
              </p:cNvCxnSpPr>
              <p:nvPr/>
            </p:nvCxnSpPr>
            <p:spPr>
              <a:xfrm flipV="1">
                <a:off x="3448314" y="3053452"/>
                <a:ext cx="504056" cy="4716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55053AF-F4CF-44DD-917F-91357A3D710B}"/>
                </a:ext>
              </a:extLst>
            </p:cNvPr>
            <p:cNvSpPr txBox="1"/>
            <p:nvPr/>
          </p:nvSpPr>
          <p:spPr>
            <a:xfrm>
              <a:off x="3903004" y="2921206"/>
              <a:ext cx="99912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가상의 중심선</a:t>
              </a:r>
            </a:p>
          </p:txBody>
        </p:sp>
      </p:grpSp>
      <p:sp>
        <p:nvSpPr>
          <p:cNvPr id="161" name="Rectangle 59">
            <a:extLst>
              <a:ext uri="{FF2B5EF4-FFF2-40B4-BE49-F238E27FC236}">
                <a16:creationId xmlns:a16="http://schemas.microsoft.com/office/drawing/2014/main" id="{D494B530-0802-47AF-AFD8-4FFCFC11E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5396" y="3279537"/>
            <a:ext cx="3287109" cy="1222910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63" name="Rectangle 59">
            <a:extLst>
              <a:ext uri="{FF2B5EF4-FFF2-40B4-BE49-F238E27FC236}">
                <a16:creationId xmlns:a16="http://schemas.microsoft.com/office/drawing/2014/main" id="{50116D3D-7F0E-4BB5-BE9E-4AB02826A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5395" y="4913473"/>
            <a:ext cx="3287109" cy="1278861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718503E-63B9-4539-954C-15C78EFD179E}"/>
              </a:ext>
            </a:extLst>
          </p:cNvPr>
          <p:cNvGrpSpPr/>
          <p:nvPr/>
        </p:nvGrpSpPr>
        <p:grpSpPr>
          <a:xfrm>
            <a:off x="7547540" y="3148789"/>
            <a:ext cx="1182272" cy="952006"/>
            <a:chOff x="6370940" y="3194509"/>
            <a:chExt cx="1182272" cy="95200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6C33D32-0727-4D75-953E-05273B41EFAB}"/>
                </a:ext>
              </a:extLst>
            </p:cNvPr>
            <p:cNvGrpSpPr/>
            <p:nvPr/>
          </p:nvGrpSpPr>
          <p:grpSpPr>
            <a:xfrm>
              <a:off x="6370940" y="3501499"/>
              <a:ext cx="1182272" cy="645016"/>
              <a:chOff x="6793146" y="3562088"/>
              <a:chExt cx="1182272" cy="64501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DA10CBB-4676-4ECB-9248-E9713EF9F1CF}"/>
                  </a:ext>
                </a:extLst>
              </p:cNvPr>
              <p:cNvSpPr/>
              <p:nvPr/>
            </p:nvSpPr>
            <p:spPr>
              <a:xfrm>
                <a:off x="6793146" y="3562088"/>
                <a:ext cx="1182272" cy="645016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5726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900" b="1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22" name="Picture 4" descr="car up view에 대한 이미지 검색결과">
                <a:extLst>
                  <a:ext uri="{FF2B5EF4-FFF2-40B4-BE49-F238E27FC236}">
                    <a16:creationId xmlns:a16="http://schemas.microsoft.com/office/drawing/2014/main" id="{523D1713-9C9F-4D9F-9186-24F23A0311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67" b="97000" l="10000" r="90000">
                            <a14:foregroundMark x1="41667" y1="5667" x2="61000" y2="5000"/>
                            <a14:foregroundMark x1="60333" y1="2667" x2="37667" y2="2667"/>
                            <a14:foregroundMark x1="40000" y1="93333" x2="56000" y2="91333"/>
                            <a14:foregroundMark x1="40000" y1="97000" x2="54667" y2="9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394"/>
              <a:stretch/>
            </p:blipFill>
            <p:spPr bwMode="auto">
              <a:xfrm>
                <a:off x="7225886" y="3803439"/>
                <a:ext cx="659486" cy="392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17545FB-3FE5-4E56-99F0-6B3A1162C13B}"/>
                  </a:ext>
                </a:extLst>
              </p:cNvPr>
              <p:cNvCxnSpPr/>
              <p:nvPr/>
            </p:nvCxnSpPr>
            <p:spPr>
              <a:xfrm>
                <a:off x="7013557" y="3594438"/>
                <a:ext cx="0" cy="60199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7FF2F1D-920C-468F-AF3E-992A7BACD800}"/>
                </a:ext>
              </a:extLst>
            </p:cNvPr>
            <p:cNvSpPr txBox="1"/>
            <p:nvPr/>
          </p:nvSpPr>
          <p:spPr>
            <a:xfrm>
              <a:off x="6531548" y="3194509"/>
              <a:ext cx="78213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&lt; State 1&gt;</a:t>
              </a:r>
              <a:endParaRPr kumimoji="1" lang="ko-KR" altLang="en-US" sz="10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0D5E630-10E2-4FC3-88CA-F25B091F52D5}"/>
              </a:ext>
            </a:extLst>
          </p:cNvPr>
          <p:cNvGrpSpPr/>
          <p:nvPr/>
        </p:nvGrpSpPr>
        <p:grpSpPr>
          <a:xfrm>
            <a:off x="9226588" y="3147401"/>
            <a:ext cx="1182272" cy="952006"/>
            <a:chOff x="8049988" y="3193121"/>
            <a:chExt cx="1182272" cy="952006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2FC3E754-CA46-49BF-AA2C-B614232EF2D3}"/>
                </a:ext>
              </a:extLst>
            </p:cNvPr>
            <p:cNvGrpSpPr/>
            <p:nvPr/>
          </p:nvGrpSpPr>
          <p:grpSpPr>
            <a:xfrm>
              <a:off x="8049988" y="3500111"/>
              <a:ext cx="1182272" cy="645016"/>
              <a:chOff x="6793146" y="3562088"/>
              <a:chExt cx="1182272" cy="645016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3530EE16-AA72-4FE5-B6ED-19BE3D622E15}"/>
                  </a:ext>
                </a:extLst>
              </p:cNvPr>
              <p:cNvSpPr/>
              <p:nvPr/>
            </p:nvSpPr>
            <p:spPr>
              <a:xfrm>
                <a:off x="6793146" y="3562088"/>
                <a:ext cx="1182272" cy="645016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5726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900" b="1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67" name="Picture 4" descr="car up view에 대한 이미지 검색결과">
                <a:extLst>
                  <a:ext uri="{FF2B5EF4-FFF2-40B4-BE49-F238E27FC236}">
                    <a16:creationId xmlns:a16="http://schemas.microsoft.com/office/drawing/2014/main" id="{0604A85B-F481-4923-B777-C1A56F9BA3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67" b="97000" l="10000" r="90000">
                            <a14:foregroundMark x1="41667" y1="5667" x2="61000" y2="5000"/>
                            <a14:foregroundMark x1="60333" y1="2667" x2="37667" y2="2667"/>
                            <a14:foregroundMark x1="40000" y1="93333" x2="56000" y2="91333"/>
                            <a14:foregroundMark x1="40000" y1="97000" x2="54667" y2="9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394"/>
              <a:stretch/>
            </p:blipFill>
            <p:spPr bwMode="auto">
              <a:xfrm>
                <a:off x="6983490" y="3803439"/>
                <a:ext cx="659486" cy="392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245C127E-8D59-48F4-8E10-973C41DD75EE}"/>
                  </a:ext>
                </a:extLst>
              </p:cNvPr>
              <p:cNvCxnSpPr/>
              <p:nvPr/>
            </p:nvCxnSpPr>
            <p:spPr>
              <a:xfrm>
                <a:off x="7013557" y="3594438"/>
                <a:ext cx="0" cy="60199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680095A-4583-49A6-8909-3C9475628A75}"/>
                </a:ext>
              </a:extLst>
            </p:cNvPr>
            <p:cNvSpPr txBox="1"/>
            <p:nvPr/>
          </p:nvSpPr>
          <p:spPr>
            <a:xfrm>
              <a:off x="8210596" y="3193121"/>
              <a:ext cx="78213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&lt; State 2&gt;</a:t>
              </a:r>
              <a:endParaRPr kumimoji="1" lang="ko-KR" altLang="en-US" sz="10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00A4A70-532D-422B-93FB-88F7C099D682}"/>
              </a:ext>
            </a:extLst>
          </p:cNvPr>
          <p:cNvSpPr/>
          <p:nvPr/>
        </p:nvSpPr>
        <p:spPr>
          <a:xfrm>
            <a:off x="8909306" y="3692449"/>
            <a:ext cx="152292" cy="216025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7AB84B8-53EA-4BBF-81A4-726753BE0EC0}"/>
              </a:ext>
            </a:extLst>
          </p:cNvPr>
          <p:cNvGrpSpPr/>
          <p:nvPr/>
        </p:nvGrpSpPr>
        <p:grpSpPr>
          <a:xfrm>
            <a:off x="7515257" y="4219036"/>
            <a:ext cx="1167912" cy="246221"/>
            <a:chOff x="7258496" y="4292203"/>
            <a:chExt cx="1167912" cy="246221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0E2618-1C7E-43E8-9DB8-68533BBB0B1E}"/>
                </a:ext>
              </a:extLst>
            </p:cNvPr>
            <p:cNvSpPr/>
            <p:nvPr/>
          </p:nvSpPr>
          <p:spPr>
            <a:xfrm>
              <a:off x="7274680" y="4305763"/>
              <a:ext cx="999252" cy="219099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E31785C-4D81-4E82-A00A-EEE26745B16E}"/>
                </a:ext>
              </a:extLst>
            </p:cNvPr>
            <p:cNvSpPr txBox="1"/>
            <p:nvPr/>
          </p:nvSpPr>
          <p:spPr>
            <a:xfrm>
              <a:off x="7258496" y="4292203"/>
              <a:ext cx="116791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우회전 신호 생성</a:t>
              </a: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99AD67BD-3E77-4A74-A1B2-7E2E92E0A39A}"/>
              </a:ext>
            </a:extLst>
          </p:cNvPr>
          <p:cNvSpPr txBox="1"/>
          <p:nvPr/>
        </p:nvSpPr>
        <p:spPr>
          <a:xfrm>
            <a:off x="8520115" y="4215710"/>
            <a:ext cx="20158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State</a:t>
            </a:r>
            <a:r>
              <a:rPr kumimoji="1" lang="ko-KR" altLang="en-US" sz="10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양의 방향으로 증가할 경우</a:t>
            </a:r>
          </a:p>
        </p:txBody>
      </p:sp>
      <p:graphicFrame>
        <p:nvGraphicFramePr>
          <p:cNvPr id="175" name="표 174">
            <a:extLst>
              <a:ext uri="{FF2B5EF4-FFF2-40B4-BE49-F238E27FC236}">
                <a16:creationId xmlns:a16="http://schemas.microsoft.com/office/drawing/2014/main" id="{07E4D980-25F4-4CE6-AFB8-24743839FB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45078" y="2938252"/>
          <a:ext cx="910847" cy="457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현대하모니 M" pitchFamily="18" charset="-127"/>
                          <a:ea typeface="현대하모니 M" pitchFamily="18" charset="-127"/>
                        </a:rPr>
                        <a:t>State 1→6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6" name="표 175">
            <a:extLst>
              <a:ext uri="{FF2B5EF4-FFF2-40B4-BE49-F238E27FC236}">
                <a16:creationId xmlns:a16="http://schemas.microsoft.com/office/drawing/2014/main" id="{DD33E94D-B900-4254-914B-0F4D8081DA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45078" y="4581128"/>
          <a:ext cx="910847" cy="457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현대하모니 M" pitchFamily="18" charset="-127"/>
                          <a:ea typeface="현대하모니 M" pitchFamily="18" charset="-127"/>
                        </a:rPr>
                        <a:t>State 6→1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200673F-AA1D-45F4-A743-1B607F7AC06D}"/>
              </a:ext>
            </a:extLst>
          </p:cNvPr>
          <p:cNvGrpSpPr/>
          <p:nvPr/>
        </p:nvGrpSpPr>
        <p:grpSpPr>
          <a:xfrm>
            <a:off x="7574202" y="4813254"/>
            <a:ext cx="1182272" cy="952666"/>
            <a:chOff x="6370940" y="3194509"/>
            <a:chExt cx="1182272" cy="952666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51CBE176-05E2-426A-A9C4-2C1F78D543DD}"/>
                </a:ext>
              </a:extLst>
            </p:cNvPr>
            <p:cNvGrpSpPr/>
            <p:nvPr/>
          </p:nvGrpSpPr>
          <p:grpSpPr>
            <a:xfrm>
              <a:off x="6370940" y="3501499"/>
              <a:ext cx="1182272" cy="645676"/>
              <a:chOff x="6793146" y="3562088"/>
              <a:chExt cx="1182272" cy="64567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F9510A-9607-4B0B-832F-4F621659DA76}"/>
                  </a:ext>
                </a:extLst>
              </p:cNvPr>
              <p:cNvSpPr/>
              <p:nvPr/>
            </p:nvSpPr>
            <p:spPr>
              <a:xfrm>
                <a:off x="6793146" y="3562088"/>
                <a:ext cx="1182272" cy="645016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5726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900" b="1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81" name="Picture 4" descr="car up view에 대한 이미지 검색결과">
                <a:extLst>
                  <a:ext uri="{FF2B5EF4-FFF2-40B4-BE49-F238E27FC236}">
                    <a16:creationId xmlns:a16="http://schemas.microsoft.com/office/drawing/2014/main" id="{A2AFF135-7855-44FE-89C4-56E62A7690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67" b="97000" l="10000" r="90000">
                            <a14:foregroundMark x1="41667" y1="5667" x2="61000" y2="5000"/>
                            <a14:foregroundMark x1="60333" y1="2667" x2="37667" y2="2667"/>
                            <a14:foregroundMark x1="40000" y1="93333" x2="56000" y2="91333"/>
                            <a14:foregroundMark x1="40000" y1="97000" x2="54667" y2="9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394"/>
              <a:stretch/>
            </p:blipFill>
            <p:spPr bwMode="auto">
              <a:xfrm>
                <a:off x="6797529" y="3808557"/>
                <a:ext cx="659486" cy="392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AA007D9D-CEE8-4419-80C9-DC2B94354612}"/>
                  </a:ext>
                </a:extLst>
              </p:cNvPr>
              <p:cNvCxnSpPr/>
              <p:nvPr/>
            </p:nvCxnSpPr>
            <p:spPr>
              <a:xfrm>
                <a:off x="7709223" y="3605774"/>
                <a:ext cx="0" cy="60199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283A5B7-83C2-4352-B8DA-4DB3E4D13627}"/>
                </a:ext>
              </a:extLst>
            </p:cNvPr>
            <p:cNvSpPr txBox="1"/>
            <p:nvPr/>
          </p:nvSpPr>
          <p:spPr>
            <a:xfrm>
              <a:off x="6531548" y="3194509"/>
              <a:ext cx="78213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&lt; State 6&gt;</a:t>
              </a:r>
              <a:endParaRPr kumimoji="1" lang="ko-KR" altLang="en-US" sz="10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BA8784E9-38CA-4411-9284-FA4224E672BA}"/>
              </a:ext>
            </a:extLst>
          </p:cNvPr>
          <p:cNvGrpSpPr/>
          <p:nvPr/>
        </p:nvGrpSpPr>
        <p:grpSpPr>
          <a:xfrm>
            <a:off x="9253250" y="4811866"/>
            <a:ext cx="1182272" cy="954054"/>
            <a:chOff x="8049988" y="3193121"/>
            <a:chExt cx="1182272" cy="954054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A4B972AE-8B0B-4E4B-BA98-68A210B246A7}"/>
                </a:ext>
              </a:extLst>
            </p:cNvPr>
            <p:cNvGrpSpPr/>
            <p:nvPr/>
          </p:nvGrpSpPr>
          <p:grpSpPr>
            <a:xfrm>
              <a:off x="8049988" y="3500111"/>
              <a:ext cx="1182272" cy="647064"/>
              <a:chOff x="6793146" y="3562088"/>
              <a:chExt cx="1182272" cy="647064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281DB34D-CFCA-412F-8944-EB3D335993A7}"/>
                  </a:ext>
                </a:extLst>
              </p:cNvPr>
              <p:cNvSpPr/>
              <p:nvPr/>
            </p:nvSpPr>
            <p:spPr>
              <a:xfrm>
                <a:off x="6793146" y="3562088"/>
                <a:ext cx="1182272" cy="645016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5726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900" b="1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87" name="Picture 4" descr="car up view에 대한 이미지 검색결과">
                <a:extLst>
                  <a:ext uri="{FF2B5EF4-FFF2-40B4-BE49-F238E27FC236}">
                    <a16:creationId xmlns:a16="http://schemas.microsoft.com/office/drawing/2014/main" id="{ECF5C278-44E5-4B8C-9196-64015A0F86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67" b="97000" l="10000" r="90000">
                            <a14:foregroundMark x1="41667" y1="5667" x2="61000" y2="5000"/>
                            <a14:foregroundMark x1="60333" y1="2667" x2="37667" y2="2667"/>
                            <a14:foregroundMark x1="40000" y1="93333" x2="56000" y2="91333"/>
                            <a14:foregroundMark x1="40000" y1="97000" x2="54667" y2="9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394"/>
              <a:stretch/>
            </p:blipFill>
            <p:spPr bwMode="auto">
              <a:xfrm>
                <a:off x="7067931" y="3813402"/>
                <a:ext cx="659486" cy="392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D38D99CF-B7CD-410A-A3A4-67A928B93052}"/>
                  </a:ext>
                </a:extLst>
              </p:cNvPr>
              <p:cNvCxnSpPr/>
              <p:nvPr/>
            </p:nvCxnSpPr>
            <p:spPr>
              <a:xfrm>
                <a:off x="7709223" y="3607162"/>
                <a:ext cx="0" cy="60199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475B48EF-32DD-4225-A5D0-F720DA0EA96D}"/>
                </a:ext>
              </a:extLst>
            </p:cNvPr>
            <p:cNvSpPr txBox="1"/>
            <p:nvPr/>
          </p:nvSpPr>
          <p:spPr>
            <a:xfrm>
              <a:off x="8210596" y="3193121"/>
              <a:ext cx="78213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&lt; State 5&gt;</a:t>
              </a:r>
              <a:endParaRPr kumimoji="1" lang="ko-KR" altLang="en-US" sz="10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89" name="화살표: 오른쪽 188">
            <a:extLst>
              <a:ext uri="{FF2B5EF4-FFF2-40B4-BE49-F238E27FC236}">
                <a16:creationId xmlns:a16="http://schemas.microsoft.com/office/drawing/2014/main" id="{128629DF-EBF7-42B4-A7F6-E5620EBD1A78}"/>
              </a:ext>
            </a:extLst>
          </p:cNvPr>
          <p:cNvSpPr/>
          <p:nvPr/>
        </p:nvSpPr>
        <p:spPr>
          <a:xfrm>
            <a:off x="8935968" y="5356914"/>
            <a:ext cx="152292" cy="216025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30B0A716-3EA6-4A79-8A7D-E818E11217D1}"/>
              </a:ext>
            </a:extLst>
          </p:cNvPr>
          <p:cNvGrpSpPr/>
          <p:nvPr/>
        </p:nvGrpSpPr>
        <p:grpSpPr>
          <a:xfrm>
            <a:off x="7541919" y="5883501"/>
            <a:ext cx="1167912" cy="246221"/>
            <a:chOff x="7258496" y="4292203"/>
            <a:chExt cx="1167912" cy="246221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F9E84C2-E029-48E6-B9A0-5D35C7226835}"/>
                </a:ext>
              </a:extLst>
            </p:cNvPr>
            <p:cNvSpPr/>
            <p:nvPr/>
          </p:nvSpPr>
          <p:spPr>
            <a:xfrm>
              <a:off x="7274680" y="4305763"/>
              <a:ext cx="999252" cy="219099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6FC0786-7428-4AC3-A5DF-174210E38E66}"/>
                </a:ext>
              </a:extLst>
            </p:cNvPr>
            <p:cNvSpPr txBox="1"/>
            <p:nvPr/>
          </p:nvSpPr>
          <p:spPr>
            <a:xfrm>
              <a:off x="7258496" y="4292203"/>
              <a:ext cx="116791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5726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좌회전 신호 생성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2DD596AD-2850-451F-BA6A-6498EAE5101C}"/>
              </a:ext>
            </a:extLst>
          </p:cNvPr>
          <p:cNvSpPr txBox="1"/>
          <p:nvPr/>
        </p:nvSpPr>
        <p:spPr>
          <a:xfrm>
            <a:off x="8546777" y="5880175"/>
            <a:ext cx="20158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State</a:t>
            </a:r>
            <a:r>
              <a:rPr kumimoji="1" lang="ko-KR" altLang="en-US" sz="10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양의 방향으로 증가할 경우</a:t>
            </a:r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853AA5A0-6F89-444C-96CF-AB821EEF8A47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416051" y="185738"/>
            <a:ext cx="672941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38200" eaLnBrk="1" hangingPunct="1">
              <a:spcBef>
                <a:spcPct val="20000"/>
              </a:spcBef>
            </a:pPr>
            <a:r>
              <a:rPr lang="en-US" altLang="ko-KR" b="1"/>
              <a:t>5. </a:t>
            </a:r>
            <a:r>
              <a:rPr lang="ko-KR" altLang="en-US" b="1"/>
              <a:t>차량 전자제어 </a:t>
            </a:r>
            <a:r>
              <a:rPr lang="en-US" altLang="ko-KR" b="1"/>
              <a:t>(</a:t>
            </a:r>
            <a:r>
              <a:rPr lang="ko-KR" altLang="en-US" b="1"/>
              <a:t>자율주행</a:t>
            </a:r>
            <a:r>
              <a:rPr lang="en-US" altLang="ko-KR" b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4548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"/>
          <p:cNvSpPr txBox="1">
            <a:spLocks/>
          </p:cNvSpPr>
          <p:nvPr/>
        </p:nvSpPr>
        <p:spPr bwMode="auto">
          <a:xfrm>
            <a:off x="10272713" y="328614"/>
            <a:ext cx="495300" cy="3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hangingPunct="1"/>
            <a:fld id="{6E8AFEF2-C343-41FC-903F-0609D3D6CE44}" type="slidenum">
              <a:rPr kumimoji="0" lang="ko-KR" altLang="en-US" sz="140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eaLnBrk="1" hangingPunct="1"/>
              <a:t>33</a:t>
            </a:fld>
            <a:endParaRPr kumimoji="0" lang="ko-KR" altLang="en-US" sz="140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6997A1-4168-4153-B56A-6B8FCA608E90}"/>
              </a:ext>
            </a:extLst>
          </p:cNvPr>
          <p:cNvSpPr/>
          <p:nvPr/>
        </p:nvSpPr>
        <p:spPr>
          <a:xfrm>
            <a:off x="1567772" y="2159797"/>
            <a:ext cx="1431884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Generate</a:t>
            </a:r>
          </a:p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Control Signal</a:t>
            </a:r>
            <a:endParaRPr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18193A-7095-4777-836B-370E4AD3BCAA}"/>
              </a:ext>
            </a:extLst>
          </p:cNvPr>
          <p:cNvSpPr/>
          <p:nvPr/>
        </p:nvSpPr>
        <p:spPr>
          <a:xfrm>
            <a:off x="3439980" y="2159797"/>
            <a:ext cx="7048508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Motor Control</a:t>
            </a:r>
            <a:endParaRPr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36" name="Rectangle 59">
            <a:extLst>
              <a:ext uri="{FF2B5EF4-FFF2-40B4-BE49-F238E27FC236}">
                <a16:creationId xmlns:a16="http://schemas.microsoft.com/office/drawing/2014/main" id="{62FC3548-270B-46AE-8AFB-3E0921663C2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67488" y="1071824"/>
            <a:ext cx="6400524" cy="751751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500969-C996-418D-A0B9-2AD0759C9D71}"/>
              </a:ext>
            </a:extLst>
          </p:cNvPr>
          <p:cNvSpPr txBox="1"/>
          <p:nvPr/>
        </p:nvSpPr>
        <p:spPr>
          <a:xfrm>
            <a:off x="4386252" y="1130556"/>
            <a:ext cx="574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제어 신호를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근거로 직진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정차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좌회전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우회전을 위해 모터 제어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로터리 엔코더를 통해 현재 조향각을 모니터링한 후 제어 변수로 활용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3CA4B25-2C19-44DC-B5B1-41CDF7579751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999656" y="2411825"/>
            <a:ext cx="44032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2484534-104B-4CC3-A252-1EB795FDF76C}"/>
              </a:ext>
            </a:extLst>
          </p:cNvPr>
          <p:cNvSpPr/>
          <p:nvPr/>
        </p:nvSpPr>
        <p:spPr bwMode="auto">
          <a:xfrm>
            <a:off x="1423756" y="1463576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차량 제어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7BCAE796-E013-4E3F-9063-5283489577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3756" y="1071826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제어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(Control)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4" name="Rectangle 59">
            <a:extLst>
              <a:ext uri="{FF2B5EF4-FFF2-40B4-BE49-F238E27FC236}">
                <a16:creationId xmlns:a16="http://schemas.microsoft.com/office/drawing/2014/main" id="{6C09F3FC-22E1-40A1-B195-2D547433B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772" y="2885359"/>
            <a:ext cx="1432800" cy="700067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indent="0" algn="ctr" eaLnBrk="1" fontAlgn="base" latinLnBrk="0" hangingPunct="1">
              <a:spcBef>
                <a:spcPts val="300"/>
              </a:spcBef>
              <a:spcAft>
                <a:spcPct val="0"/>
              </a:spcAft>
              <a:buNone/>
            </a:pPr>
            <a:r>
              <a:rPr kumimoji="1" lang="ko-KR" altLang="en-US" sz="110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우회전</a:t>
            </a:r>
            <a:r>
              <a:rPr kumimoji="1" lang="en-US" altLang="ko-KR" sz="110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(State 1→6)</a:t>
            </a:r>
          </a:p>
        </p:txBody>
      </p:sp>
      <p:sp>
        <p:nvSpPr>
          <p:cNvPr id="165" name="Rectangle 59">
            <a:extLst>
              <a:ext uri="{FF2B5EF4-FFF2-40B4-BE49-F238E27FC236}">
                <a16:creationId xmlns:a16="http://schemas.microsoft.com/office/drawing/2014/main" id="{FC062333-9832-42BE-8D27-55CD6EE70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232" y="3706864"/>
            <a:ext cx="1432800" cy="700149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indent="0" algn="ctr" eaLnBrk="1" fontAlgn="base" latinLnBrk="0" hangingPunct="1">
              <a:spcBef>
                <a:spcPts val="300"/>
              </a:spcBef>
              <a:spcAft>
                <a:spcPct val="0"/>
              </a:spcAft>
              <a:buNone/>
            </a:pPr>
            <a:r>
              <a:rPr kumimoji="1" lang="ko-KR" altLang="en-US" sz="110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좌회전</a:t>
            </a:r>
            <a:r>
              <a:rPr kumimoji="1" lang="en-US" altLang="ko-KR" sz="110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(State 1←6)</a:t>
            </a:r>
          </a:p>
        </p:txBody>
      </p:sp>
      <p:sp>
        <p:nvSpPr>
          <p:cNvPr id="168" name="Rectangle 59">
            <a:extLst>
              <a:ext uri="{FF2B5EF4-FFF2-40B4-BE49-F238E27FC236}">
                <a16:creationId xmlns:a16="http://schemas.microsoft.com/office/drawing/2014/main" id="{AC94817D-9DDB-4533-ACA3-2EABADB1C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856" y="4520169"/>
            <a:ext cx="1432800" cy="700149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indent="0" algn="ctr" eaLnBrk="1" fontAlgn="base" latinLnBrk="0" hangingPunct="1">
              <a:spcBef>
                <a:spcPts val="300"/>
              </a:spcBef>
              <a:spcAft>
                <a:spcPct val="0"/>
              </a:spcAft>
              <a:buNone/>
            </a:pPr>
            <a:r>
              <a:rPr kumimoji="1" lang="ko-KR" altLang="en-US" sz="110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정지</a:t>
            </a:r>
            <a:r>
              <a:rPr kumimoji="1" lang="en-US" altLang="ko-KR" sz="110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 (</a:t>
            </a:r>
            <a:r>
              <a:rPr kumimoji="1" lang="ko-KR" altLang="en-US" sz="110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정지선 검출</a:t>
            </a:r>
            <a:r>
              <a:rPr kumimoji="1" lang="en-US" altLang="ko-KR" sz="110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  <p:sp>
        <p:nvSpPr>
          <p:cNvPr id="169" name="Rectangle 59">
            <a:extLst>
              <a:ext uri="{FF2B5EF4-FFF2-40B4-BE49-F238E27FC236}">
                <a16:creationId xmlns:a16="http://schemas.microsoft.com/office/drawing/2014/main" id="{5E7C359A-4CD1-485A-AC75-843954FA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856" y="5346691"/>
            <a:ext cx="1432800" cy="700149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indent="0" algn="ctr" eaLnBrk="1" fontAlgn="base" latinLnBrk="0" hangingPunct="1">
              <a:spcBef>
                <a:spcPts val="300"/>
              </a:spcBef>
              <a:spcAft>
                <a:spcPct val="0"/>
              </a:spcAft>
              <a:buNone/>
            </a:pPr>
            <a:r>
              <a:rPr kumimoji="1" lang="ko-KR" altLang="en-US" sz="110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직진 </a:t>
            </a:r>
            <a:r>
              <a:rPr kumimoji="1" lang="en-US" altLang="ko-KR" sz="110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kumimoji="1" lang="ko-KR" altLang="en-US" sz="110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그 외 상황</a:t>
            </a:r>
            <a:r>
              <a:rPr kumimoji="1" lang="en-US" altLang="ko-KR" sz="110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  <p:sp>
        <p:nvSpPr>
          <p:cNvPr id="171" name="부제목 2">
            <a:extLst>
              <a:ext uri="{FF2B5EF4-FFF2-40B4-BE49-F238E27FC236}">
                <a16:creationId xmlns:a16="http://schemas.microsoft.com/office/drawing/2014/main" id="{2746DF1E-71F0-41F5-A963-FD4AA402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713831"/>
            <a:ext cx="3807782" cy="360040"/>
          </a:xfrm>
        </p:spPr>
        <p:txBody>
          <a:bodyPr/>
          <a:lstStyle/>
          <a:p>
            <a:r>
              <a:rPr lang="en-US" altLang="ko-KR"/>
              <a:t>5.4. </a:t>
            </a:r>
            <a:r>
              <a:rPr lang="ko-KR" altLang="en-US"/>
              <a:t>제어 </a:t>
            </a:r>
            <a:r>
              <a:rPr lang="en-US" altLang="ko-KR"/>
              <a:t>: </a:t>
            </a:r>
            <a:r>
              <a:rPr lang="ko-KR" altLang="en-US"/>
              <a:t>차량 제어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F9381785-4476-4501-8E90-9C693074EE2C}"/>
              </a:ext>
            </a:extLst>
          </p:cNvPr>
          <p:cNvSpPr/>
          <p:nvPr/>
        </p:nvSpPr>
        <p:spPr>
          <a:xfrm>
            <a:off x="5744236" y="2898510"/>
            <a:ext cx="1575901" cy="405562"/>
          </a:xfrm>
          <a:prstGeom prst="diamond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77CED-4307-4691-9BB1-3B3253798D53}"/>
              </a:ext>
            </a:extLst>
          </p:cNvPr>
          <p:cNvSpPr/>
          <p:nvPr/>
        </p:nvSpPr>
        <p:spPr>
          <a:xfrm>
            <a:off x="3439980" y="3552350"/>
            <a:ext cx="6192686" cy="3600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9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State</a:t>
            </a:r>
            <a:endParaRPr kumimoji="1" lang="ko-KR" altLang="en-US" sz="19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AF6189C-73BF-490B-AE06-888A135ECA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39980" y="3896911"/>
          <a:ext cx="619269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115">
                  <a:extLst>
                    <a:ext uri="{9D8B030D-6E8A-4147-A177-3AD203B41FA5}">
                      <a16:colId xmlns:a16="http://schemas.microsoft.com/office/drawing/2014/main" val="1180175034"/>
                    </a:ext>
                  </a:extLst>
                </a:gridCol>
                <a:gridCol w="1032115">
                  <a:extLst>
                    <a:ext uri="{9D8B030D-6E8A-4147-A177-3AD203B41FA5}">
                      <a16:colId xmlns:a16="http://schemas.microsoft.com/office/drawing/2014/main" val="1447071271"/>
                    </a:ext>
                  </a:extLst>
                </a:gridCol>
                <a:gridCol w="1032115">
                  <a:extLst>
                    <a:ext uri="{9D8B030D-6E8A-4147-A177-3AD203B41FA5}">
                      <a16:colId xmlns:a16="http://schemas.microsoft.com/office/drawing/2014/main" val="1424883778"/>
                    </a:ext>
                  </a:extLst>
                </a:gridCol>
                <a:gridCol w="1032115">
                  <a:extLst>
                    <a:ext uri="{9D8B030D-6E8A-4147-A177-3AD203B41FA5}">
                      <a16:colId xmlns:a16="http://schemas.microsoft.com/office/drawing/2014/main" val="2282247114"/>
                    </a:ext>
                  </a:extLst>
                </a:gridCol>
                <a:gridCol w="1032115">
                  <a:extLst>
                    <a:ext uri="{9D8B030D-6E8A-4147-A177-3AD203B41FA5}">
                      <a16:colId xmlns:a16="http://schemas.microsoft.com/office/drawing/2014/main" val="3998996961"/>
                    </a:ext>
                  </a:extLst>
                </a:gridCol>
                <a:gridCol w="1032115">
                  <a:extLst>
                    <a:ext uri="{9D8B030D-6E8A-4147-A177-3AD203B41FA5}">
                      <a16:colId xmlns:a16="http://schemas.microsoft.com/office/drawing/2014/main" val="3464334188"/>
                    </a:ext>
                  </a:extLst>
                </a:gridCol>
              </a:tblGrid>
              <a:tr h="321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1778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513FF1F-7019-4A69-B235-31866BBB75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60676" y="4427403"/>
          <a:ext cx="51316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334">
                  <a:extLst>
                    <a:ext uri="{9D8B030D-6E8A-4147-A177-3AD203B41FA5}">
                      <a16:colId xmlns:a16="http://schemas.microsoft.com/office/drawing/2014/main" val="2380679830"/>
                    </a:ext>
                  </a:extLst>
                </a:gridCol>
                <a:gridCol w="1026334">
                  <a:extLst>
                    <a:ext uri="{9D8B030D-6E8A-4147-A177-3AD203B41FA5}">
                      <a16:colId xmlns:a16="http://schemas.microsoft.com/office/drawing/2014/main" val="3521101696"/>
                    </a:ext>
                  </a:extLst>
                </a:gridCol>
                <a:gridCol w="1026334">
                  <a:extLst>
                    <a:ext uri="{9D8B030D-6E8A-4147-A177-3AD203B41FA5}">
                      <a16:colId xmlns:a16="http://schemas.microsoft.com/office/drawing/2014/main" val="3898108275"/>
                    </a:ext>
                  </a:extLst>
                </a:gridCol>
                <a:gridCol w="1026334">
                  <a:extLst>
                    <a:ext uri="{9D8B030D-6E8A-4147-A177-3AD203B41FA5}">
                      <a16:colId xmlns:a16="http://schemas.microsoft.com/office/drawing/2014/main" val="1379282235"/>
                    </a:ext>
                  </a:extLst>
                </a:gridCol>
                <a:gridCol w="1026334">
                  <a:extLst>
                    <a:ext uri="{9D8B030D-6E8A-4147-A177-3AD203B41FA5}">
                      <a16:colId xmlns:a16="http://schemas.microsoft.com/office/drawing/2014/main" val="643829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200+a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200+a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7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40650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A01158-68B6-4371-843C-FEEC2696386F}"/>
              </a:ext>
            </a:extLst>
          </p:cNvPr>
          <p:cNvSpPr/>
          <p:nvPr/>
        </p:nvSpPr>
        <p:spPr>
          <a:xfrm>
            <a:off x="3439980" y="4420389"/>
            <a:ext cx="550430" cy="377142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Delay</a:t>
            </a:r>
            <a:endParaRPr kumimoji="1"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CBC1BB-D1E6-4468-830A-0812198C7CF8}"/>
              </a:ext>
            </a:extLst>
          </p:cNvPr>
          <p:cNvSpPr/>
          <p:nvPr/>
        </p:nvSpPr>
        <p:spPr>
          <a:xfrm>
            <a:off x="3438040" y="4808403"/>
            <a:ext cx="552370" cy="377142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Speed</a:t>
            </a:r>
            <a:endParaRPr kumimoji="1" lang="ko-KR" altLang="en-US" sz="9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FB2A91-458D-48D6-BE57-ADE25FF5E9DA}"/>
              </a:ext>
            </a:extLst>
          </p:cNvPr>
          <p:cNvSpPr/>
          <p:nvPr/>
        </p:nvSpPr>
        <p:spPr>
          <a:xfrm>
            <a:off x="9254960" y="4412208"/>
            <a:ext cx="377706" cy="773337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6C2E899-6A53-459A-BEB8-0058BA107DD0}"/>
              </a:ext>
            </a:extLst>
          </p:cNvPr>
          <p:cNvSpPr/>
          <p:nvPr/>
        </p:nvSpPr>
        <p:spPr>
          <a:xfrm>
            <a:off x="9344637" y="4531476"/>
            <a:ext cx="176907" cy="5538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9F32D30-D321-4F13-9A58-58F8451447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60676" y="5291508"/>
          <a:ext cx="51316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334">
                  <a:extLst>
                    <a:ext uri="{9D8B030D-6E8A-4147-A177-3AD203B41FA5}">
                      <a16:colId xmlns:a16="http://schemas.microsoft.com/office/drawing/2014/main" val="2380679830"/>
                    </a:ext>
                  </a:extLst>
                </a:gridCol>
                <a:gridCol w="1026334">
                  <a:extLst>
                    <a:ext uri="{9D8B030D-6E8A-4147-A177-3AD203B41FA5}">
                      <a16:colId xmlns:a16="http://schemas.microsoft.com/office/drawing/2014/main" val="3521101696"/>
                    </a:ext>
                  </a:extLst>
                </a:gridCol>
                <a:gridCol w="1026334">
                  <a:extLst>
                    <a:ext uri="{9D8B030D-6E8A-4147-A177-3AD203B41FA5}">
                      <a16:colId xmlns:a16="http://schemas.microsoft.com/office/drawing/2014/main" val="3898108275"/>
                    </a:ext>
                  </a:extLst>
                </a:gridCol>
                <a:gridCol w="1026334">
                  <a:extLst>
                    <a:ext uri="{9D8B030D-6E8A-4147-A177-3AD203B41FA5}">
                      <a16:colId xmlns:a16="http://schemas.microsoft.com/office/drawing/2014/main" val="1379282235"/>
                    </a:ext>
                  </a:extLst>
                </a:gridCol>
                <a:gridCol w="1026334">
                  <a:extLst>
                    <a:ext uri="{9D8B030D-6E8A-4147-A177-3AD203B41FA5}">
                      <a16:colId xmlns:a16="http://schemas.microsoft.com/office/drawing/2014/main" val="643829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200+a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200+a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7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600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40650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FBD2E6-F466-4639-9AFB-5231893B2ACD}"/>
              </a:ext>
            </a:extLst>
          </p:cNvPr>
          <p:cNvSpPr/>
          <p:nvPr/>
        </p:nvSpPr>
        <p:spPr>
          <a:xfrm>
            <a:off x="3439980" y="5284494"/>
            <a:ext cx="550430" cy="377142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Delay</a:t>
            </a:r>
            <a:endParaRPr kumimoji="1"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2945871-D689-4F74-92AE-CC5AF49A5BD0}"/>
              </a:ext>
            </a:extLst>
          </p:cNvPr>
          <p:cNvSpPr/>
          <p:nvPr/>
        </p:nvSpPr>
        <p:spPr>
          <a:xfrm>
            <a:off x="3436570" y="5672508"/>
            <a:ext cx="553840" cy="377142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Speed</a:t>
            </a:r>
            <a:endParaRPr kumimoji="1" lang="ko-KR" altLang="en-US" sz="9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B213A2-A881-4074-94C9-A492EE980BB6}"/>
              </a:ext>
            </a:extLst>
          </p:cNvPr>
          <p:cNvSpPr/>
          <p:nvPr/>
        </p:nvSpPr>
        <p:spPr>
          <a:xfrm>
            <a:off x="9254960" y="5276313"/>
            <a:ext cx="377706" cy="773337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74B8905C-CB58-48F8-9F8B-3F5F507FA925}"/>
              </a:ext>
            </a:extLst>
          </p:cNvPr>
          <p:cNvSpPr/>
          <p:nvPr/>
        </p:nvSpPr>
        <p:spPr>
          <a:xfrm flipH="1">
            <a:off x="9344637" y="5395581"/>
            <a:ext cx="176907" cy="5538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900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91A6D26-B363-48CD-9EB9-50E3BC9D6F50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6532187" y="3304072"/>
            <a:ext cx="4137" cy="24827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1C98A9D-E738-4E18-9103-ED6276F2F08F}"/>
              </a:ext>
            </a:extLst>
          </p:cNvPr>
          <p:cNvSpPr/>
          <p:nvPr/>
        </p:nvSpPr>
        <p:spPr>
          <a:xfrm>
            <a:off x="9768409" y="5803117"/>
            <a:ext cx="855587" cy="24653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Idle</a:t>
            </a:r>
            <a:endParaRPr lang="ko-KR" altLang="en-US" sz="12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19DF4E9-34EE-4ED4-B4F3-EBC0A79D21BC}"/>
              </a:ext>
            </a:extLst>
          </p:cNvPr>
          <p:cNvCxnSpPr>
            <a:cxnSpLocks/>
            <a:stCxn id="2" idx="3"/>
            <a:endCxn id="48" idx="0"/>
          </p:cNvCxnSpPr>
          <p:nvPr/>
        </p:nvCxnSpPr>
        <p:spPr>
          <a:xfrm>
            <a:off x="7320136" y="3101292"/>
            <a:ext cx="2876066" cy="2701825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73C694-CBB3-4794-AA97-65BEABEF6468}"/>
              </a:ext>
            </a:extLst>
          </p:cNvPr>
          <p:cNvSpPr txBox="1"/>
          <p:nvPr/>
        </p:nvSpPr>
        <p:spPr>
          <a:xfrm>
            <a:off x="5956122" y="2974498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조향각 </a:t>
            </a:r>
            <a:r>
              <a:rPr kumimoji="1" lang="en-US" altLang="ko-KR" sz="10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Max. ?</a:t>
            </a:r>
            <a:endParaRPr kumimoji="1" lang="ko-KR" altLang="en-US" sz="10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Rectangle 59">
            <a:extLst>
              <a:ext uri="{FF2B5EF4-FFF2-40B4-BE49-F238E27FC236}">
                <a16:creationId xmlns:a16="http://schemas.microsoft.com/office/drawing/2014/main" id="{9801A5AD-7E8E-4874-83DA-0950F7B29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756" y="1912894"/>
            <a:ext cx="9344257" cy="4396427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05CA7FF2-D8EC-4979-8D9A-624511AB1504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416051" y="185738"/>
            <a:ext cx="672941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38200" eaLnBrk="1" hangingPunct="1">
              <a:spcBef>
                <a:spcPct val="20000"/>
              </a:spcBef>
            </a:pPr>
            <a:r>
              <a:rPr lang="en-US" altLang="ko-KR" b="1"/>
              <a:t>5. </a:t>
            </a:r>
            <a:r>
              <a:rPr lang="ko-KR" altLang="en-US" b="1"/>
              <a:t>차량 전자제어 </a:t>
            </a:r>
            <a:r>
              <a:rPr lang="en-US" altLang="ko-KR" b="1"/>
              <a:t>(</a:t>
            </a:r>
            <a:r>
              <a:rPr lang="ko-KR" altLang="en-US" b="1"/>
              <a:t>자율주행</a:t>
            </a:r>
            <a:r>
              <a:rPr lang="en-US" altLang="ko-KR" b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0199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"/>
          <p:cNvSpPr txBox="1">
            <a:spLocks/>
          </p:cNvSpPr>
          <p:nvPr/>
        </p:nvSpPr>
        <p:spPr bwMode="auto">
          <a:xfrm>
            <a:off x="10272713" y="328614"/>
            <a:ext cx="495300" cy="3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57263" rtl="0" eaLnBrk="0" fontAlgn="base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hangingPunct="1"/>
            <a:fld id="{6E8AFEF2-C343-41FC-903F-0609D3D6CE44}" type="slidenum">
              <a:rPr kumimoji="0" lang="ko-KR" altLang="en-US" sz="140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eaLnBrk="1" hangingPunct="1"/>
              <a:t>34</a:t>
            </a:fld>
            <a:endParaRPr kumimoji="0" lang="ko-KR" altLang="en-US" sz="140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18193A-7095-4777-836B-370E4AD3BCAA}"/>
              </a:ext>
            </a:extLst>
          </p:cNvPr>
          <p:cNvSpPr/>
          <p:nvPr/>
        </p:nvSpPr>
        <p:spPr>
          <a:xfrm>
            <a:off x="1567772" y="2159797"/>
            <a:ext cx="8920716" cy="5040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Mechanic Desing for Switching </a:t>
            </a:r>
            <a:endParaRPr lang="ko-KR" altLang="en-US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92655E92-232A-4AD1-A5BB-BEAC8C8CE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713831"/>
            <a:ext cx="3146274" cy="360040"/>
          </a:xfrm>
        </p:spPr>
        <p:txBody>
          <a:bodyPr/>
          <a:lstStyle/>
          <a:p>
            <a:r>
              <a:rPr lang="en-US" altLang="ko-KR"/>
              <a:t>5.4. </a:t>
            </a:r>
            <a:r>
              <a:rPr lang="ko-KR" altLang="en-US"/>
              <a:t>제어 </a:t>
            </a:r>
            <a:r>
              <a:rPr lang="en-US" altLang="ko-KR"/>
              <a:t>: </a:t>
            </a:r>
            <a:r>
              <a:rPr lang="ko-KR" altLang="en-US"/>
              <a:t>차량 제어</a:t>
            </a:r>
          </a:p>
        </p:txBody>
      </p:sp>
      <p:sp>
        <p:nvSpPr>
          <p:cNvPr id="34" name="Rectangle 59">
            <a:extLst>
              <a:ext uri="{FF2B5EF4-FFF2-40B4-BE49-F238E27FC236}">
                <a16:creationId xmlns:a16="http://schemas.microsoft.com/office/drawing/2014/main" id="{B9969312-02C3-462A-BF6B-5322806EC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756" y="1912894"/>
            <a:ext cx="9344257" cy="4396427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6" name="Rectangle 59">
            <a:extLst>
              <a:ext uri="{FF2B5EF4-FFF2-40B4-BE49-F238E27FC236}">
                <a16:creationId xmlns:a16="http://schemas.microsoft.com/office/drawing/2014/main" id="{62FC3548-270B-46AE-8AFB-3E0921663C2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67488" y="1071824"/>
            <a:ext cx="6400524" cy="751751"/>
          </a:xfrm>
          <a:prstGeom prst="rect">
            <a:avLst/>
          </a:prstGeom>
          <a:noFill/>
          <a:ln w="9525" algn="ctr">
            <a:solidFill>
              <a:srgbClr val="C0C0C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  <p:txBody>
          <a:bodyPr wrap="none" lIns="126000" anchor="ctr"/>
          <a:lstStyle>
            <a:lvl1pPr marL="88900" indent="-88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latinLnBrk="0" hangingPunct="1">
              <a:spcBef>
                <a:spcPts val="300"/>
              </a:spcBef>
              <a:spcAft>
                <a:spcPct val="0"/>
              </a:spcAft>
            </a:pPr>
            <a:endParaRPr kumimoji="1" lang="en-US" altLang="ko-KR" sz="110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500969-C996-418D-A0B9-2AD0759C9D71}"/>
              </a:ext>
            </a:extLst>
          </p:cNvPr>
          <p:cNvSpPr txBox="1"/>
          <p:nvPr/>
        </p:nvSpPr>
        <p:spPr>
          <a:xfrm>
            <a:off x="4386252" y="1130556"/>
            <a:ext cx="574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제어 신호를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근거로 직진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정차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좌회전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우회전을 위해 모터 제어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로터리 엔코더를 통해 현재 조향각을 모니터링한 후 제어 변수로 활용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2484534-104B-4CC3-A252-1EB795FDF76C}"/>
              </a:ext>
            </a:extLst>
          </p:cNvPr>
          <p:cNvSpPr/>
          <p:nvPr/>
        </p:nvSpPr>
        <p:spPr bwMode="auto">
          <a:xfrm>
            <a:off x="1423756" y="1463576"/>
            <a:ext cx="2880000" cy="360000"/>
          </a:xfrm>
          <a:prstGeom prst="rect">
            <a:avLst/>
          </a:prstGeom>
          <a:solidFill>
            <a:srgbClr val="D9D9D9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차량 제어</a:t>
            </a:r>
            <a:endParaRPr lang="en-US" altLang="ko-KR" sz="1200" b="1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7BCAE796-E013-4E3F-9063-5283489577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3756" y="1071826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제어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(Control)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451" marR="91451" marT="45922" marB="4592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47C7E57-6577-4B97-8EFF-49B6891A9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12" y="2902745"/>
            <a:ext cx="2795296" cy="21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0F0A18D-BD21-42D8-ABCD-D4B1326DF2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11" y="2902745"/>
            <a:ext cx="2795296" cy="21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C573F0-6065-42B8-A405-A576DDCB8AE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2" t="4315" r="6262" b="12786"/>
          <a:stretch/>
        </p:blipFill>
        <p:spPr>
          <a:xfrm>
            <a:off x="1571306" y="2902745"/>
            <a:ext cx="2772000" cy="2160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EF234F8-DA6A-408D-B91B-450D3FED9B27}"/>
              </a:ext>
            </a:extLst>
          </p:cNvPr>
          <p:cNvSpPr txBox="1"/>
          <p:nvPr/>
        </p:nvSpPr>
        <p:spPr>
          <a:xfrm>
            <a:off x="1614539" y="5313982"/>
            <a:ext cx="2771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일반</a:t>
            </a:r>
            <a:r>
              <a:rPr kumimoji="1" lang="en-US" altLang="ko-KR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kumimoji="1" lang="ko-KR" altLang="en-US" sz="12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자율주행 전환을 위한 기구 설계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파란색 박스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스티어링 칼럼 축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초록색 박스 </a:t>
            </a:r>
            <a:r>
              <a:rPr kumimoji="1" lang="en-US" altLang="ko-KR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조향 제어용 모터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E54110E-5E1F-4C9C-A623-98B027D4D31C}"/>
              </a:ext>
            </a:extLst>
          </p:cNvPr>
          <p:cNvCxnSpPr/>
          <p:nvPr/>
        </p:nvCxnSpPr>
        <p:spPr>
          <a:xfrm>
            <a:off x="1571306" y="5238034"/>
            <a:ext cx="2772000" cy="0"/>
          </a:xfrm>
          <a:prstGeom prst="line">
            <a:avLst/>
          </a:prstGeom>
          <a:ln w="25400">
            <a:solidFill>
              <a:srgbClr val="C0C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5C776A1-F750-498F-8138-A5A5E77D236C}"/>
              </a:ext>
            </a:extLst>
          </p:cNvPr>
          <p:cNvCxnSpPr/>
          <p:nvPr/>
        </p:nvCxnSpPr>
        <p:spPr>
          <a:xfrm>
            <a:off x="4619311" y="5238034"/>
            <a:ext cx="2772000" cy="0"/>
          </a:xfrm>
          <a:prstGeom prst="line">
            <a:avLst/>
          </a:prstGeom>
          <a:ln w="25400">
            <a:solidFill>
              <a:srgbClr val="C0C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21C4802-9239-4177-ADF1-6EC59F29FEDF}"/>
              </a:ext>
            </a:extLst>
          </p:cNvPr>
          <p:cNvCxnSpPr/>
          <p:nvPr/>
        </p:nvCxnSpPr>
        <p:spPr>
          <a:xfrm>
            <a:off x="7690612" y="5238034"/>
            <a:ext cx="2772000" cy="0"/>
          </a:xfrm>
          <a:prstGeom prst="line">
            <a:avLst/>
          </a:prstGeom>
          <a:ln w="25400">
            <a:solidFill>
              <a:srgbClr val="C0C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C5B6526-15DA-4DD9-87DA-AA31FD171BDD}"/>
              </a:ext>
            </a:extLst>
          </p:cNvPr>
          <p:cNvSpPr txBox="1"/>
          <p:nvPr/>
        </p:nvSpPr>
        <p:spPr>
          <a:xfrm>
            <a:off x="4662544" y="5313983"/>
            <a:ext cx="268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자율주행 모드 시 중간기어 상태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스테핑 모터를 활용하여 상태 유지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7E82C6-842A-4C58-9E7C-1EE78F4D4136}"/>
              </a:ext>
            </a:extLst>
          </p:cNvPr>
          <p:cNvSpPr txBox="1"/>
          <p:nvPr/>
        </p:nvSpPr>
        <p:spPr>
          <a:xfrm>
            <a:off x="7745493" y="5313983"/>
            <a:ext cx="268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일반주행 모드 시 중간기어 상태</a:t>
            </a:r>
            <a:endParaRPr kumimoji="1" lang="en-US" altLang="ko-KR" sz="12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defTabSz="9572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스테핑 모터의 토크를 풂으로써 전환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76A72E6-5204-4040-9B97-D550502D8476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416051" y="185738"/>
            <a:ext cx="6729413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38200" eaLnBrk="1" hangingPunct="1">
              <a:spcBef>
                <a:spcPct val="20000"/>
              </a:spcBef>
            </a:pPr>
            <a:r>
              <a:rPr lang="en-US" altLang="ko-KR" b="1"/>
              <a:t>5. </a:t>
            </a:r>
            <a:r>
              <a:rPr lang="ko-KR" altLang="en-US" b="1"/>
              <a:t>차량 전자제어 </a:t>
            </a:r>
            <a:r>
              <a:rPr lang="en-US" altLang="ko-KR" b="1"/>
              <a:t>(</a:t>
            </a:r>
            <a:r>
              <a:rPr lang="ko-KR" altLang="en-US" b="1"/>
              <a:t>자율주행</a:t>
            </a:r>
            <a:r>
              <a:rPr lang="en-US" altLang="ko-KR" b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108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E6145C3C-5793-41E4-BEE6-44FECC94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76" y="208606"/>
            <a:ext cx="4337416" cy="525471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77D4F5"/>
                </a:solidFill>
              </a:rPr>
              <a:t>04</a:t>
            </a:r>
            <a:r>
              <a:rPr lang="ko-KR" altLang="en-US" dirty="0"/>
              <a:t>  자율 주행</a:t>
            </a: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209DCF81-84A5-4645-AC5E-4218A4481C06}"/>
              </a:ext>
            </a:extLst>
          </p:cNvPr>
          <p:cNvSpPr/>
          <p:nvPr/>
        </p:nvSpPr>
        <p:spPr>
          <a:xfrm>
            <a:off x="3782691" y="1435696"/>
            <a:ext cx="4386949" cy="567150"/>
          </a:xfrm>
          <a:prstGeom prst="flowChartAlternateProcess">
            <a:avLst/>
          </a:prstGeom>
          <a:solidFill>
            <a:schemeClr val="tx1">
              <a:alpha val="17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charset="-127"/>
              <a:ea typeface="-윤고딕33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E518B-54AB-46D4-9967-0A82B87B8E30}"/>
              </a:ext>
            </a:extLst>
          </p:cNvPr>
          <p:cNvSpPr txBox="1"/>
          <p:nvPr/>
        </p:nvSpPr>
        <p:spPr>
          <a:xfrm>
            <a:off x="4293011" y="1545310"/>
            <a:ext cx="3442028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ko-KR" altLang="en-US" sz="1662" dirty="0">
                <a:solidFill>
                  <a:srgbClr val="FFFF00"/>
                </a:solidFill>
                <a:latin typeface="현대하모니 M" pitchFamily="18" charset="-127"/>
                <a:ea typeface="현대하모니 L" panose="02020603020101020101"/>
              </a:rPr>
              <a:t>전자 클러치 </a:t>
            </a:r>
            <a:r>
              <a:rPr lang="en-US" altLang="ko-KR" sz="1662" dirty="0">
                <a:solidFill>
                  <a:srgbClr val="FFFF00"/>
                </a:solidFill>
                <a:latin typeface="현대하모니 M" pitchFamily="18" charset="-127"/>
                <a:ea typeface="현대하모니 L" panose="02020603020101020101"/>
              </a:rPr>
              <a:t>On</a:t>
            </a:r>
            <a:endParaRPr lang="ko-KR" altLang="en-US" sz="1662" dirty="0">
              <a:solidFill>
                <a:srgbClr val="FFFF00"/>
              </a:solidFill>
              <a:latin typeface="현대하모니 M" pitchFamily="18" charset="-127"/>
              <a:ea typeface="현대하모니 L" panose="02020603020101020101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3496C94E-7622-473A-9002-211DEB27F13C}"/>
              </a:ext>
            </a:extLst>
          </p:cNvPr>
          <p:cNvSpPr txBox="1">
            <a:spLocks/>
          </p:cNvSpPr>
          <p:nvPr/>
        </p:nvSpPr>
        <p:spPr bwMode="auto">
          <a:xfrm>
            <a:off x="1778976" y="968624"/>
            <a:ext cx="5918414" cy="5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800" b="0" dirty="0">
                <a:solidFill>
                  <a:prstClr val="white"/>
                </a:solidFill>
                <a:latin typeface="+mj-lt"/>
                <a:ea typeface="현대하모니 L" panose="02020603020101020101"/>
              </a:rPr>
              <a:t>자율주행 알고리즘 </a:t>
            </a:r>
            <a:r>
              <a:rPr lang="en-US" altLang="ko-KR" sz="1800" b="0" dirty="0">
                <a:solidFill>
                  <a:prstClr val="white"/>
                </a:solidFill>
                <a:latin typeface="+mj-lt"/>
                <a:ea typeface="현대하모니 L" panose="02020603020101020101"/>
              </a:rPr>
              <a:t>( Block Diagram )</a:t>
            </a: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B3A6C583-4A52-4CA1-8C2F-D3D4F3ACD061}"/>
              </a:ext>
            </a:extLst>
          </p:cNvPr>
          <p:cNvSpPr/>
          <p:nvPr/>
        </p:nvSpPr>
        <p:spPr>
          <a:xfrm>
            <a:off x="3782691" y="2161985"/>
            <a:ext cx="4386949" cy="567150"/>
          </a:xfrm>
          <a:prstGeom prst="flowChartAlternateProcess">
            <a:avLst/>
          </a:prstGeom>
          <a:solidFill>
            <a:schemeClr val="tx1">
              <a:alpha val="17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charset="-127"/>
              <a:ea typeface="-윤고딕33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A445A-FB09-44DF-89CE-BB8FD8C2F780}"/>
              </a:ext>
            </a:extLst>
          </p:cNvPr>
          <p:cNvSpPr txBox="1"/>
          <p:nvPr/>
        </p:nvSpPr>
        <p:spPr>
          <a:xfrm>
            <a:off x="4293011" y="2271599"/>
            <a:ext cx="3442028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62" dirty="0">
                <a:solidFill>
                  <a:prstClr val="white"/>
                </a:solidFill>
                <a:ea typeface="현대하모니 L" panose="02020603020101020101"/>
              </a:rPr>
              <a:t>Cam </a:t>
            </a:r>
            <a:r>
              <a:rPr lang="ko-KR" altLang="en-US" sz="1662" dirty="0">
                <a:solidFill>
                  <a:prstClr val="white"/>
                </a:solidFill>
                <a:ea typeface="현대하모니 L" panose="02020603020101020101"/>
              </a:rPr>
              <a:t>영상 정보 </a:t>
            </a:r>
            <a:r>
              <a:rPr lang="en-US" altLang="ko-KR" sz="1662" dirty="0">
                <a:solidFill>
                  <a:prstClr val="white"/>
                </a:solidFill>
                <a:ea typeface="현대하모니 L" panose="02020603020101020101"/>
              </a:rPr>
              <a:t>Read</a:t>
            </a:r>
            <a:endParaRPr lang="ko-KR" altLang="en-US" sz="1662" dirty="0">
              <a:solidFill>
                <a:prstClr val="white"/>
              </a:solidFill>
              <a:ea typeface="현대하모니 L" panose="02020603020101020101"/>
            </a:endParaRP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65E9C8D-AB77-438E-9CDC-994786D0C518}"/>
              </a:ext>
            </a:extLst>
          </p:cNvPr>
          <p:cNvSpPr/>
          <p:nvPr/>
        </p:nvSpPr>
        <p:spPr>
          <a:xfrm>
            <a:off x="3782691" y="3600556"/>
            <a:ext cx="4386949" cy="567150"/>
          </a:xfrm>
          <a:prstGeom prst="flowChartAlternateProcess">
            <a:avLst/>
          </a:prstGeom>
          <a:solidFill>
            <a:schemeClr val="tx1">
              <a:alpha val="17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charset="-127"/>
              <a:ea typeface="-윤고딕33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25F93-7977-4339-901E-48EBC8801FCC}"/>
              </a:ext>
            </a:extLst>
          </p:cNvPr>
          <p:cNvSpPr txBox="1"/>
          <p:nvPr/>
        </p:nvSpPr>
        <p:spPr>
          <a:xfrm>
            <a:off x="4293011" y="3710170"/>
            <a:ext cx="3442028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ko-KR" altLang="en-US" sz="1662" dirty="0">
                <a:solidFill>
                  <a:prstClr val="white"/>
                </a:solidFill>
                <a:ea typeface="현대하모니 L" panose="02020603020101020101"/>
              </a:rPr>
              <a:t>차선 검출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A57267F2-7440-45A3-B248-F4825BCB0B08}"/>
              </a:ext>
            </a:extLst>
          </p:cNvPr>
          <p:cNvSpPr/>
          <p:nvPr/>
        </p:nvSpPr>
        <p:spPr>
          <a:xfrm>
            <a:off x="3782691" y="2881271"/>
            <a:ext cx="4386949" cy="567150"/>
          </a:xfrm>
          <a:prstGeom prst="flowChartAlternateProcess">
            <a:avLst/>
          </a:prstGeom>
          <a:solidFill>
            <a:schemeClr val="tx1">
              <a:alpha val="17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charset="-127"/>
              <a:ea typeface="-윤고딕33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0D9CC-F2A4-45F2-BC3E-C7AF45841C19}"/>
              </a:ext>
            </a:extLst>
          </p:cNvPr>
          <p:cNvSpPr txBox="1"/>
          <p:nvPr/>
        </p:nvSpPr>
        <p:spPr>
          <a:xfrm>
            <a:off x="4293011" y="2990884"/>
            <a:ext cx="3442028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ko-KR" altLang="en-US" sz="1662" dirty="0">
                <a:solidFill>
                  <a:srgbClr val="FFFF00"/>
                </a:solidFill>
                <a:ea typeface="현대하모니 L" panose="02020603020101020101"/>
              </a:rPr>
              <a:t>영상 처리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B6D7B97-1BD4-4CAF-A1D5-1FCC747D967C}"/>
              </a:ext>
            </a:extLst>
          </p:cNvPr>
          <p:cNvSpPr/>
          <p:nvPr/>
        </p:nvSpPr>
        <p:spPr>
          <a:xfrm>
            <a:off x="3782691" y="4275887"/>
            <a:ext cx="4386949" cy="567150"/>
          </a:xfrm>
          <a:prstGeom prst="flowChartAlternateProcess">
            <a:avLst/>
          </a:prstGeom>
          <a:solidFill>
            <a:schemeClr val="tx1">
              <a:alpha val="17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charset="-127"/>
              <a:ea typeface="-윤고딕33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429E4-1E81-45A7-B1E7-E59E47495930}"/>
              </a:ext>
            </a:extLst>
          </p:cNvPr>
          <p:cNvSpPr txBox="1"/>
          <p:nvPr/>
        </p:nvSpPr>
        <p:spPr>
          <a:xfrm>
            <a:off x="3782691" y="4385500"/>
            <a:ext cx="4386949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ko-KR" altLang="en-US" sz="1662" dirty="0">
                <a:solidFill>
                  <a:srgbClr val="FFFF00"/>
                </a:solidFill>
                <a:ea typeface="현대하모니 L" panose="02020603020101020101"/>
              </a:rPr>
              <a:t>차선 각도 </a:t>
            </a:r>
            <a:r>
              <a:rPr lang="ko-KR" altLang="en-US" sz="1662" dirty="0">
                <a:solidFill>
                  <a:prstClr val="white"/>
                </a:solidFill>
                <a:ea typeface="현대하모니 L" panose="02020603020101020101"/>
              </a:rPr>
              <a:t>및 </a:t>
            </a:r>
            <a:r>
              <a:rPr lang="ko-KR" altLang="en-US" sz="1662" dirty="0">
                <a:solidFill>
                  <a:srgbClr val="FFFF00"/>
                </a:solidFill>
                <a:ea typeface="현대하모니 L" panose="02020603020101020101"/>
              </a:rPr>
              <a:t>차량 중심선과의 거리 </a:t>
            </a:r>
            <a:r>
              <a:rPr lang="ko-KR" altLang="en-US" sz="1662" dirty="0">
                <a:solidFill>
                  <a:prstClr val="white"/>
                </a:solidFill>
                <a:ea typeface="현대하모니 L" panose="02020603020101020101"/>
              </a:rPr>
              <a:t>계산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7F58487E-DA90-4708-AFE9-22EED0EE9B18}"/>
              </a:ext>
            </a:extLst>
          </p:cNvPr>
          <p:cNvSpPr/>
          <p:nvPr/>
        </p:nvSpPr>
        <p:spPr>
          <a:xfrm>
            <a:off x="3769589" y="5000988"/>
            <a:ext cx="4400051" cy="567150"/>
          </a:xfrm>
          <a:prstGeom prst="flowChartAlternateProcess">
            <a:avLst/>
          </a:prstGeom>
          <a:solidFill>
            <a:schemeClr val="tx1">
              <a:alpha val="17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charset="-127"/>
              <a:ea typeface="-윤고딕33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6FF3F-6411-4750-A396-8598E1AD356F}"/>
              </a:ext>
            </a:extLst>
          </p:cNvPr>
          <p:cNvSpPr txBox="1"/>
          <p:nvPr/>
        </p:nvSpPr>
        <p:spPr>
          <a:xfrm>
            <a:off x="3769589" y="5110600"/>
            <a:ext cx="4400051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62" dirty="0">
                <a:solidFill>
                  <a:srgbClr val="FFFF00"/>
                </a:solidFill>
                <a:ea typeface="현대하모니 L" panose="02020603020101020101"/>
              </a:rPr>
              <a:t>State </a:t>
            </a:r>
            <a:r>
              <a:rPr lang="ko-KR" altLang="en-US" sz="1662" dirty="0">
                <a:solidFill>
                  <a:srgbClr val="FFFF00"/>
                </a:solidFill>
                <a:ea typeface="현대하모니 L" panose="02020603020101020101"/>
              </a:rPr>
              <a:t>판별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96B243AF-1F51-4960-8A96-A1BE4DC5C3F6}"/>
              </a:ext>
            </a:extLst>
          </p:cNvPr>
          <p:cNvSpPr/>
          <p:nvPr/>
        </p:nvSpPr>
        <p:spPr>
          <a:xfrm>
            <a:off x="3782691" y="5727277"/>
            <a:ext cx="4386949" cy="567150"/>
          </a:xfrm>
          <a:prstGeom prst="flowChartAlternateProcess">
            <a:avLst/>
          </a:prstGeom>
          <a:solidFill>
            <a:schemeClr val="tx1">
              <a:alpha val="17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charset="-127"/>
              <a:ea typeface="-윤고딕33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F5E83C-F9B8-4206-ABC5-35C391F9A581}"/>
              </a:ext>
            </a:extLst>
          </p:cNvPr>
          <p:cNvSpPr txBox="1"/>
          <p:nvPr/>
        </p:nvSpPr>
        <p:spPr>
          <a:xfrm>
            <a:off x="3782691" y="5836889"/>
            <a:ext cx="4386949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ko-KR" altLang="en-US" sz="1662" dirty="0" err="1">
                <a:solidFill>
                  <a:prstClr val="white"/>
                </a:solidFill>
                <a:ea typeface="현대하모니 L" panose="02020603020101020101"/>
              </a:rPr>
              <a:t>조향</a:t>
            </a:r>
            <a:r>
              <a:rPr lang="en-US" altLang="ko-KR" sz="1662" dirty="0">
                <a:solidFill>
                  <a:prstClr val="white"/>
                </a:solidFill>
                <a:ea typeface="현대하모니 L" panose="02020603020101020101"/>
              </a:rPr>
              <a:t>, </a:t>
            </a:r>
            <a:r>
              <a:rPr lang="ko-KR" altLang="en-US" sz="1662" dirty="0">
                <a:solidFill>
                  <a:prstClr val="white"/>
                </a:solidFill>
                <a:ea typeface="현대하모니 L" panose="02020603020101020101"/>
              </a:rPr>
              <a:t>브레이크 모터 제어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8314DBE-BCE6-4F96-8D82-B00D60A60A8B}"/>
              </a:ext>
            </a:extLst>
          </p:cNvPr>
          <p:cNvSpPr/>
          <p:nvPr/>
        </p:nvSpPr>
        <p:spPr>
          <a:xfrm>
            <a:off x="5776758" y="2002846"/>
            <a:ext cx="465282" cy="159138"/>
          </a:xfrm>
          <a:prstGeom prst="downArrow">
            <a:avLst/>
          </a:prstGeom>
          <a:solidFill>
            <a:srgbClr val="59D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6521548-ED58-4F5E-98BD-EC976C4A3F42}"/>
              </a:ext>
            </a:extLst>
          </p:cNvPr>
          <p:cNvSpPr/>
          <p:nvPr/>
        </p:nvSpPr>
        <p:spPr>
          <a:xfrm>
            <a:off x="5776758" y="2729135"/>
            <a:ext cx="465282" cy="159138"/>
          </a:xfrm>
          <a:prstGeom prst="downArrow">
            <a:avLst/>
          </a:prstGeom>
          <a:solidFill>
            <a:srgbClr val="59D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A7966D8-E9BA-4083-950B-E9147741CE15}"/>
              </a:ext>
            </a:extLst>
          </p:cNvPr>
          <p:cNvSpPr/>
          <p:nvPr/>
        </p:nvSpPr>
        <p:spPr>
          <a:xfrm>
            <a:off x="5776758" y="3471461"/>
            <a:ext cx="465282" cy="159138"/>
          </a:xfrm>
          <a:prstGeom prst="downArrow">
            <a:avLst/>
          </a:prstGeom>
          <a:solidFill>
            <a:srgbClr val="59D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070478C-E76E-4CF2-8AE4-ADB21693CB82}"/>
              </a:ext>
            </a:extLst>
          </p:cNvPr>
          <p:cNvSpPr/>
          <p:nvPr/>
        </p:nvSpPr>
        <p:spPr>
          <a:xfrm>
            <a:off x="5776758" y="4141511"/>
            <a:ext cx="465282" cy="159138"/>
          </a:xfrm>
          <a:prstGeom prst="downArrow">
            <a:avLst/>
          </a:prstGeom>
          <a:solidFill>
            <a:srgbClr val="59D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175B0BF7-F5D0-4863-9A29-36D41012125A}"/>
              </a:ext>
            </a:extLst>
          </p:cNvPr>
          <p:cNvSpPr/>
          <p:nvPr/>
        </p:nvSpPr>
        <p:spPr>
          <a:xfrm>
            <a:off x="5776758" y="4848317"/>
            <a:ext cx="465282" cy="159138"/>
          </a:xfrm>
          <a:prstGeom prst="downArrow">
            <a:avLst/>
          </a:prstGeom>
          <a:solidFill>
            <a:srgbClr val="59D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6CD59A83-3D43-4B7B-8F7C-702245EAFEF8}"/>
              </a:ext>
            </a:extLst>
          </p:cNvPr>
          <p:cNvSpPr/>
          <p:nvPr/>
        </p:nvSpPr>
        <p:spPr>
          <a:xfrm>
            <a:off x="5776758" y="5561133"/>
            <a:ext cx="465282" cy="159138"/>
          </a:xfrm>
          <a:prstGeom prst="downArrow">
            <a:avLst/>
          </a:prstGeom>
          <a:solidFill>
            <a:srgbClr val="59D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0F3C90-9DE2-47F0-B710-ECC049ABD3B0}"/>
              </a:ext>
            </a:extLst>
          </p:cNvPr>
          <p:cNvSpPr/>
          <p:nvPr/>
        </p:nvSpPr>
        <p:spPr>
          <a:xfrm>
            <a:off x="8169640" y="5992665"/>
            <a:ext cx="974645" cy="77666"/>
          </a:xfrm>
          <a:prstGeom prst="rect">
            <a:avLst/>
          </a:prstGeom>
          <a:solidFill>
            <a:srgbClr val="77D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89CA17-A2A3-4205-B760-484B02F41D62}"/>
              </a:ext>
            </a:extLst>
          </p:cNvPr>
          <p:cNvSpPr/>
          <p:nvPr/>
        </p:nvSpPr>
        <p:spPr>
          <a:xfrm rot="5400000">
            <a:off x="7362347" y="4213904"/>
            <a:ext cx="3638364" cy="74491"/>
          </a:xfrm>
          <a:prstGeom prst="rect">
            <a:avLst/>
          </a:prstGeom>
          <a:solidFill>
            <a:srgbClr val="77D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A3D4719F-738F-499C-8A85-A90CF3FFC8CE}"/>
              </a:ext>
            </a:extLst>
          </p:cNvPr>
          <p:cNvSpPr/>
          <p:nvPr/>
        </p:nvSpPr>
        <p:spPr>
          <a:xfrm rot="5400000">
            <a:off x="8614251" y="1888043"/>
            <a:ext cx="159912" cy="1049136"/>
          </a:xfrm>
          <a:prstGeom prst="downArrow">
            <a:avLst/>
          </a:prstGeom>
          <a:solidFill>
            <a:srgbClr val="77D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CE983C3-1B41-4BBB-91A8-9190149609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4582" y="1383195"/>
          <a:ext cx="8064710" cy="3458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65794">
                  <a:extLst>
                    <a:ext uri="{9D8B030D-6E8A-4147-A177-3AD203B41FA5}">
                      <a16:colId xmlns:a16="http://schemas.microsoft.com/office/drawing/2014/main" val="2895615232"/>
                    </a:ext>
                  </a:extLst>
                </a:gridCol>
                <a:gridCol w="865794">
                  <a:extLst>
                    <a:ext uri="{9D8B030D-6E8A-4147-A177-3AD203B41FA5}">
                      <a16:colId xmlns:a16="http://schemas.microsoft.com/office/drawing/2014/main" val="633239946"/>
                    </a:ext>
                  </a:extLst>
                </a:gridCol>
                <a:gridCol w="865794">
                  <a:extLst>
                    <a:ext uri="{9D8B030D-6E8A-4147-A177-3AD203B41FA5}">
                      <a16:colId xmlns:a16="http://schemas.microsoft.com/office/drawing/2014/main" val="2089515503"/>
                    </a:ext>
                  </a:extLst>
                </a:gridCol>
                <a:gridCol w="865794">
                  <a:extLst>
                    <a:ext uri="{9D8B030D-6E8A-4147-A177-3AD203B41FA5}">
                      <a16:colId xmlns:a16="http://schemas.microsoft.com/office/drawing/2014/main" val="3723910316"/>
                    </a:ext>
                  </a:extLst>
                </a:gridCol>
                <a:gridCol w="865794">
                  <a:extLst>
                    <a:ext uri="{9D8B030D-6E8A-4147-A177-3AD203B41FA5}">
                      <a16:colId xmlns:a16="http://schemas.microsoft.com/office/drawing/2014/main" val="2539574615"/>
                    </a:ext>
                  </a:extLst>
                </a:gridCol>
                <a:gridCol w="865794">
                  <a:extLst>
                    <a:ext uri="{9D8B030D-6E8A-4147-A177-3AD203B41FA5}">
                      <a16:colId xmlns:a16="http://schemas.microsoft.com/office/drawing/2014/main" val="3251254558"/>
                    </a:ext>
                  </a:extLst>
                </a:gridCol>
                <a:gridCol w="1203608">
                  <a:extLst>
                    <a:ext uri="{9D8B030D-6E8A-4147-A177-3AD203B41FA5}">
                      <a16:colId xmlns:a16="http://schemas.microsoft.com/office/drawing/2014/main" val="727105290"/>
                    </a:ext>
                  </a:extLst>
                </a:gridCol>
                <a:gridCol w="833169">
                  <a:extLst>
                    <a:ext uri="{9D8B030D-6E8A-4147-A177-3AD203B41FA5}">
                      <a16:colId xmlns:a16="http://schemas.microsoft.com/office/drawing/2014/main" val="1937913299"/>
                    </a:ext>
                  </a:extLst>
                </a:gridCol>
                <a:gridCol w="833169">
                  <a:extLst>
                    <a:ext uri="{9D8B030D-6E8A-4147-A177-3AD203B41FA5}">
                      <a16:colId xmlns:a16="http://schemas.microsoft.com/office/drawing/2014/main" val="2544329949"/>
                    </a:ext>
                  </a:extLst>
                </a:gridCol>
              </a:tblGrid>
              <a:tr h="676689">
                <a:tc gridSpan="9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3200" kern="1200" dirty="0"/>
                        <a:t> </a:t>
                      </a:r>
                      <a:r>
                        <a:rPr kumimoji="1" lang="en-US" altLang="ko-KR" sz="3200" kern="1200" dirty="0"/>
                        <a:t>State</a:t>
                      </a:r>
                      <a:endParaRPr kumimoji="1" lang="ko-KR" altLang="en-US" sz="2800" b="1" kern="1200" dirty="0">
                        <a:solidFill>
                          <a:srgbClr val="FFFF00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2400" b="1" kern="1200" dirty="0">
                        <a:solidFill>
                          <a:srgbClr val="77D4F5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2400" b="1" kern="1200" dirty="0">
                        <a:solidFill>
                          <a:srgbClr val="77D4F5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en-US" altLang="ko-KR" sz="2400" b="1" kern="1200" dirty="0">
                        <a:solidFill>
                          <a:srgbClr val="77D4F5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2400" b="1" kern="1200" dirty="0">
                        <a:solidFill>
                          <a:srgbClr val="77D4F5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2400" b="1" kern="1200" dirty="0">
                        <a:solidFill>
                          <a:srgbClr val="77D4F5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2400" b="1" kern="1200" dirty="0">
                        <a:solidFill>
                          <a:srgbClr val="77D4F5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2400" b="1" kern="1200" dirty="0">
                        <a:solidFill>
                          <a:srgbClr val="77D4F5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1800" b="1" kern="1200" dirty="0">
                        <a:solidFill>
                          <a:srgbClr val="77D4F5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745443"/>
                  </a:ext>
                </a:extLst>
              </a:tr>
              <a:tr h="5518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400" kern="1200" dirty="0"/>
                        <a:t>1</a:t>
                      </a:r>
                      <a:endParaRPr kumimoji="1" lang="ko-KR" altLang="en-US" sz="2400" b="1" kern="1200" dirty="0">
                        <a:solidFill>
                          <a:srgbClr val="FFFF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kern="1200" dirty="0"/>
                        <a:t>2</a:t>
                      </a:r>
                      <a:endParaRPr kumimoji="1" lang="ko-KR" altLang="en-US" sz="2400" b="1" kern="1200" dirty="0">
                        <a:solidFill>
                          <a:srgbClr val="FFFF00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kern="1200" dirty="0"/>
                        <a:t>3</a:t>
                      </a:r>
                      <a:endParaRPr kumimoji="1" lang="ko-KR" altLang="en-US" sz="2400" b="1" kern="1200" dirty="0">
                        <a:solidFill>
                          <a:srgbClr val="FFFF00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kern="1200" dirty="0"/>
                        <a:t>4</a:t>
                      </a:r>
                      <a:endParaRPr kumimoji="1" lang="en-US" altLang="ko-KR" sz="2400" b="1" kern="1200" dirty="0">
                        <a:solidFill>
                          <a:srgbClr val="FFFF00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kern="1200" dirty="0"/>
                        <a:t>5</a:t>
                      </a:r>
                      <a:endParaRPr kumimoji="1" lang="ko-KR" altLang="en-US" sz="2400" b="1" kern="1200" dirty="0">
                        <a:solidFill>
                          <a:srgbClr val="FFFF00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kern="1200" dirty="0"/>
                        <a:t>6</a:t>
                      </a:r>
                      <a:endParaRPr kumimoji="1" lang="ko-KR" altLang="en-US" sz="2400" b="1" kern="1200" dirty="0">
                        <a:solidFill>
                          <a:srgbClr val="FFFF00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400" kern="1200" dirty="0"/>
                        <a:t>7</a:t>
                      </a:r>
                      <a:endParaRPr kumimoji="1" lang="ko-KR" altLang="en-US" sz="2400" b="1" kern="1200" dirty="0">
                        <a:solidFill>
                          <a:srgbClr val="FFFF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kern="1200" dirty="0"/>
                        <a:t>8</a:t>
                      </a:r>
                      <a:endParaRPr kumimoji="1" lang="ko-KR" altLang="en-US" sz="2400" b="1" kern="1200" dirty="0">
                        <a:solidFill>
                          <a:srgbClr val="FFFF00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kern="1200" dirty="0"/>
                        <a:t>9</a:t>
                      </a:r>
                      <a:endParaRPr kumimoji="1" lang="ko-KR" altLang="en-US" sz="2400" b="1" kern="1200" dirty="0">
                        <a:solidFill>
                          <a:srgbClr val="FFFF00"/>
                        </a:solidFill>
                        <a:latin typeface="+mj-lt"/>
                        <a:ea typeface="현대하모니 L" panose="02020603020101020101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3703458101"/>
                  </a:ext>
                </a:extLst>
              </a:tr>
              <a:tr h="1060158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휠 스티어링 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위치 제어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84406" marR="84406" marT="42203" marB="4220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브레이크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84406" marR="84406" marT="42203" marB="42203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전자 클러치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84406" marR="84406" marT="42203" marB="4220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065388"/>
                  </a:ext>
                </a:extLst>
              </a:tr>
              <a:tr h="53007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왼쪽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2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오른쪽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On &amp; Off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Off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2924225070"/>
                  </a:ext>
                </a:extLst>
              </a:tr>
              <a:tr h="639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 240°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lvl="0" indent="0" algn="ctr" defTabSz="9142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 160°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 80°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 80°</a:t>
                      </a:r>
                      <a:endParaRPr lang="ko-KR" altLang="en-US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 160°</a:t>
                      </a:r>
                      <a:endParaRPr lang="ko-KR" altLang="en-US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 240°</a:t>
                      </a:r>
                      <a:endParaRPr lang="ko-KR" altLang="en-US" dirty="0"/>
                    </a:p>
                  </a:txBody>
                  <a:tcPr marL="84406" marR="84406" marT="42203" marB="42203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4323551"/>
                  </a:ext>
                </a:extLst>
              </a:tr>
            </a:tbl>
          </a:graphicData>
        </a:graphic>
      </p:graphicFrame>
      <p:sp>
        <p:nvSpPr>
          <p:cNvPr id="29" name="화살표: U자형 28">
            <a:extLst>
              <a:ext uri="{FF2B5EF4-FFF2-40B4-BE49-F238E27FC236}">
                <a16:creationId xmlns:a16="http://schemas.microsoft.com/office/drawing/2014/main" id="{6D27CA26-6242-4B6A-8B86-9E5AF7C25080}"/>
              </a:ext>
            </a:extLst>
          </p:cNvPr>
          <p:cNvSpPr/>
          <p:nvPr/>
        </p:nvSpPr>
        <p:spPr>
          <a:xfrm rot="16200000">
            <a:off x="1412884" y="3012062"/>
            <a:ext cx="2467824" cy="2245587"/>
          </a:xfrm>
          <a:prstGeom prst="uturnArrow">
            <a:avLst>
              <a:gd name="adj1" fmla="val 8994"/>
              <a:gd name="adj2" fmla="val 12524"/>
              <a:gd name="adj3" fmla="val 15755"/>
              <a:gd name="adj4" fmla="val 4899"/>
              <a:gd name="adj5" fmla="val 39140"/>
            </a:avLst>
          </a:prstGeom>
          <a:solidFill>
            <a:srgbClr val="59DD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black"/>
              </a:solidFill>
              <a:ea typeface="현대하모니 L"/>
            </a:endParaRPr>
          </a:p>
        </p:txBody>
      </p:sp>
    </p:spTree>
    <p:extLst>
      <p:ext uri="{BB962C8B-B14F-4D97-AF65-F5344CB8AC3E}">
        <p14:creationId xmlns:p14="http://schemas.microsoft.com/office/powerpoint/2010/main" val="952844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E6145C3C-5793-41E4-BEE6-44FECC94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76" y="208606"/>
            <a:ext cx="4337416" cy="525471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77D4F5"/>
                </a:solidFill>
              </a:rPr>
              <a:t>04</a:t>
            </a:r>
            <a:r>
              <a:rPr lang="ko-KR" altLang="en-US" dirty="0"/>
              <a:t>  자율 주행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5D6AE3-7CCB-41A8-9B86-C21012E45C1A}"/>
              </a:ext>
            </a:extLst>
          </p:cNvPr>
          <p:cNvSpPr txBox="1">
            <a:spLocks/>
          </p:cNvSpPr>
          <p:nvPr/>
        </p:nvSpPr>
        <p:spPr bwMode="auto">
          <a:xfrm>
            <a:off x="1778976" y="1193474"/>
            <a:ext cx="5918414" cy="5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차선 인식 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차선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인식 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ROI(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영역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설정 및 검은색 차선 검출</a:t>
            </a:r>
            <a:endParaRPr lang="en-US" altLang="ko-KR" sz="1800" b="0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D65AA-7284-4784-AA4F-69D7DC5C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85" y="1665327"/>
            <a:ext cx="9969231" cy="50844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C02772-B205-475C-ACFE-9394F165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85" y="1665327"/>
            <a:ext cx="9969231" cy="50844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739B3C-31CE-4724-AE94-10314996BCC7}"/>
              </a:ext>
            </a:extLst>
          </p:cNvPr>
          <p:cNvSpPr/>
          <p:nvPr/>
        </p:nvSpPr>
        <p:spPr>
          <a:xfrm>
            <a:off x="2188888" y="4194084"/>
            <a:ext cx="7843333" cy="1751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 dirty="0">
              <a:solidFill>
                <a:prstClr val="white"/>
              </a:solidFill>
              <a:ea typeface="현대하모니 L"/>
            </a:endParaRPr>
          </a:p>
        </p:txBody>
      </p:sp>
    </p:spTree>
    <p:extLst>
      <p:ext uri="{BB962C8B-B14F-4D97-AF65-F5344CB8AC3E}">
        <p14:creationId xmlns:p14="http://schemas.microsoft.com/office/powerpoint/2010/main" val="3280351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E6145C3C-5793-41E4-BEE6-44FECC94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76" y="208606"/>
            <a:ext cx="4337416" cy="525471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77D4F5"/>
                </a:solidFill>
              </a:rPr>
              <a:t>04</a:t>
            </a:r>
            <a:r>
              <a:rPr lang="ko-KR" altLang="en-US" dirty="0"/>
              <a:t>  자율 주행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6EBEA53-6599-4A60-9C58-42889E9297A0}"/>
              </a:ext>
            </a:extLst>
          </p:cNvPr>
          <p:cNvSpPr txBox="1">
            <a:spLocks/>
          </p:cNvSpPr>
          <p:nvPr/>
        </p:nvSpPr>
        <p:spPr bwMode="auto">
          <a:xfrm>
            <a:off x="1778977" y="1193474"/>
            <a:ext cx="8438097" cy="5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차선 인식 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Noise Filtering1 (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전체적인 데이터들과 동떨어진 데이터 추출 및 제거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26D1A2-EA3D-40B3-8BFB-8CD757396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85" y="1665327"/>
            <a:ext cx="9969231" cy="5084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79C45A-9B18-4F02-B880-080AF53F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85" y="1665327"/>
            <a:ext cx="9969231" cy="508442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C4DBA3F-50B8-4A3F-BE78-D0BBC562903B}"/>
              </a:ext>
            </a:extLst>
          </p:cNvPr>
          <p:cNvSpPr/>
          <p:nvPr/>
        </p:nvSpPr>
        <p:spPr>
          <a:xfrm>
            <a:off x="4928667" y="5641846"/>
            <a:ext cx="204039" cy="2040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</p:spTree>
    <p:extLst>
      <p:ext uri="{BB962C8B-B14F-4D97-AF65-F5344CB8AC3E}">
        <p14:creationId xmlns:p14="http://schemas.microsoft.com/office/powerpoint/2010/main" val="33569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E6145C3C-5793-41E4-BEE6-44FECC94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76" y="208606"/>
            <a:ext cx="4337416" cy="525471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77D4F5"/>
                </a:solidFill>
              </a:rPr>
              <a:t>04</a:t>
            </a:r>
            <a:r>
              <a:rPr lang="ko-KR" altLang="en-US" dirty="0"/>
              <a:t>  자율 주행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A41B220-E4C5-406E-B35B-87FEA4B104A8}"/>
              </a:ext>
            </a:extLst>
          </p:cNvPr>
          <p:cNvSpPr txBox="1">
            <a:spLocks/>
          </p:cNvSpPr>
          <p:nvPr/>
        </p:nvSpPr>
        <p:spPr bwMode="auto">
          <a:xfrm>
            <a:off x="1778976" y="1193474"/>
            <a:ext cx="5918414" cy="5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차선 인식 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Noise Filtering2 (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일부 튀는 값들에 대한 조정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2F3CCA-E072-49E3-A63C-40795913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85" y="1665327"/>
            <a:ext cx="9969231" cy="5084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DAD6D7-617F-4BDD-A060-134A997C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66" y="1665327"/>
            <a:ext cx="9969231" cy="508442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9A9087A-EEE1-4111-A651-A1015A92D2FB}"/>
              </a:ext>
            </a:extLst>
          </p:cNvPr>
          <p:cNvSpPr/>
          <p:nvPr/>
        </p:nvSpPr>
        <p:spPr>
          <a:xfrm>
            <a:off x="4226417" y="5398342"/>
            <a:ext cx="421820" cy="464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F9947BE-226B-40E5-8B3C-3E64E1114847}"/>
              </a:ext>
            </a:extLst>
          </p:cNvPr>
          <p:cNvSpPr/>
          <p:nvPr/>
        </p:nvSpPr>
        <p:spPr>
          <a:xfrm>
            <a:off x="3283459" y="4286358"/>
            <a:ext cx="216461" cy="23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latinLnBrk="0"/>
            <a:endParaRPr lang="ko-KR" altLang="en-US" sz="1662">
              <a:solidFill>
                <a:prstClr val="white"/>
              </a:solidFill>
              <a:ea typeface="현대하모니 L"/>
            </a:endParaRPr>
          </a:p>
        </p:txBody>
      </p:sp>
    </p:spTree>
    <p:extLst>
      <p:ext uri="{BB962C8B-B14F-4D97-AF65-F5344CB8AC3E}">
        <p14:creationId xmlns:p14="http://schemas.microsoft.com/office/powerpoint/2010/main" val="288320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E6145C3C-5793-41E4-BEE6-44FECC94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76" y="208606"/>
            <a:ext cx="4337416" cy="525471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77D4F5"/>
                </a:solidFill>
              </a:rPr>
              <a:t>04</a:t>
            </a:r>
            <a:r>
              <a:rPr lang="ko-KR" altLang="en-US" dirty="0"/>
              <a:t>  자율 주행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70E224F-6A36-4801-8046-494E11823A97}"/>
              </a:ext>
            </a:extLst>
          </p:cNvPr>
          <p:cNvSpPr txBox="1">
            <a:spLocks/>
          </p:cNvSpPr>
          <p:nvPr/>
        </p:nvSpPr>
        <p:spPr bwMode="auto">
          <a:xfrm>
            <a:off x="1778976" y="1193474"/>
            <a:ext cx="5918414" cy="5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차선 인식 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차량 중심으로부터의 거리 및 차선 각도 계산</a:t>
            </a:r>
            <a:endParaRPr lang="en-US" altLang="ko-KR" sz="1800" b="0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4A463C-1B95-4DD6-A8A4-204A35E0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6" y="1665327"/>
            <a:ext cx="9969231" cy="508442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E066335-DD62-49A1-9CC9-921A8602AB91}"/>
              </a:ext>
            </a:extLst>
          </p:cNvPr>
          <p:cNvCxnSpPr>
            <a:cxnSpLocks/>
          </p:cNvCxnSpPr>
          <p:nvPr/>
        </p:nvCxnSpPr>
        <p:spPr>
          <a:xfrm flipV="1">
            <a:off x="6037231" y="2018849"/>
            <a:ext cx="0" cy="3914699"/>
          </a:xfrm>
          <a:prstGeom prst="line">
            <a:avLst/>
          </a:prstGeom>
          <a:noFill/>
          <a:ln>
            <a:solidFill>
              <a:srgbClr val="59D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E6F772-FD86-4BDE-B344-B78959CA6047}"/>
              </a:ext>
            </a:extLst>
          </p:cNvPr>
          <p:cNvCxnSpPr>
            <a:cxnSpLocks/>
          </p:cNvCxnSpPr>
          <p:nvPr/>
        </p:nvCxnSpPr>
        <p:spPr>
          <a:xfrm flipH="1" flipV="1">
            <a:off x="2178877" y="2224358"/>
            <a:ext cx="2424049" cy="3738295"/>
          </a:xfrm>
          <a:prstGeom prst="lin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7002FE-D61B-4FEB-B6DF-20FCA11344E3}"/>
              </a:ext>
            </a:extLst>
          </p:cNvPr>
          <p:cNvCxnSpPr>
            <a:cxnSpLocks/>
          </p:cNvCxnSpPr>
          <p:nvPr/>
        </p:nvCxnSpPr>
        <p:spPr>
          <a:xfrm>
            <a:off x="3836058" y="4792303"/>
            <a:ext cx="218399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3BCE7D4-F3B0-4592-A176-C5F9C74C31AA}"/>
              </a:ext>
            </a:extLst>
          </p:cNvPr>
          <p:cNvCxnSpPr>
            <a:cxnSpLocks/>
          </p:cNvCxnSpPr>
          <p:nvPr/>
        </p:nvCxnSpPr>
        <p:spPr>
          <a:xfrm flipV="1">
            <a:off x="4602925" y="4885747"/>
            <a:ext cx="0" cy="1047800"/>
          </a:xfrm>
          <a:prstGeom prst="line">
            <a:avLst/>
          </a:prstGeom>
          <a:noFill/>
          <a:ln>
            <a:solidFill>
              <a:srgbClr val="59DDB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124A0F40-68F7-4038-A098-7BE16A5CDF58}"/>
              </a:ext>
            </a:extLst>
          </p:cNvPr>
          <p:cNvSpPr/>
          <p:nvPr/>
        </p:nvSpPr>
        <p:spPr>
          <a:xfrm rot="16200000">
            <a:off x="4371036" y="5036851"/>
            <a:ext cx="506192" cy="778520"/>
          </a:xfrm>
          <a:prstGeom prst="arc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1662" dirty="0">
                <a:solidFill>
                  <a:prstClr val="black"/>
                </a:solidFill>
                <a:ea typeface="현대하모니 L"/>
              </a:rPr>
              <a:t>`</a:t>
            </a:r>
            <a:endParaRPr lang="ko-KR" altLang="en-US" sz="1662" dirty="0">
              <a:solidFill>
                <a:prstClr val="black"/>
              </a:solidFill>
              <a:ea typeface="현대하모니 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0EABE1-664A-468F-A2EC-948A5A8ED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85" t="52728" r="63084" b="20364"/>
          <a:stretch/>
        </p:blipFill>
        <p:spPr>
          <a:xfrm>
            <a:off x="7711663" y="2832370"/>
            <a:ext cx="1805228" cy="22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7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E6145C3C-5793-41E4-BEE6-44FECC94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76" y="208606"/>
            <a:ext cx="4337416" cy="525471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77D4F5"/>
                </a:solidFill>
              </a:rPr>
              <a:t>04</a:t>
            </a:r>
            <a:r>
              <a:rPr lang="ko-KR" altLang="en-US" dirty="0"/>
              <a:t>  자율 주행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31C3C18-7826-4339-90DF-CB99EB8B9220}"/>
              </a:ext>
            </a:extLst>
          </p:cNvPr>
          <p:cNvSpPr txBox="1">
            <a:spLocks/>
          </p:cNvSpPr>
          <p:nvPr/>
        </p:nvSpPr>
        <p:spPr bwMode="auto">
          <a:xfrm>
            <a:off x="1778977" y="1237559"/>
            <a:ext cx="6975781" cy="5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42" tIns="37672" rIns="75342" bIns="37672"/>
          <a:lstStyle>
            <a:lvl1pPr marL="342900" indent="-3429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57200"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 인식 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정지선 인식 </a:t>
            </a:r>
            <a:r>
              <a:rPr lang="en-US" altLang="ko-KR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ROI</a:t>
            </a:r>
            <a:r>
              <a:rPr lang="ko-KR" altLang="en-US" sz="1800" b="0" dirty="0">
                <a:solidFill>
                  <a:prstClr val="white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설정 및 검은색 가로 정지선 검출</a:t>
            </a:r>
            <a:endParaRPr lang="en-US" altLang="ko-KR" sz="1800" b="0" dirty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FBA373-32AF-41F8-8CE1-422569E63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38" y="1727045"/>
            <a:ext cx="9969231" cy="5084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88BDD2-344B-4E6B-A0C6-763CF710E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38" y="1727045"/>
            <a:ext cx="9969231" cy="50844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F8EC598-19D0-488B-A43B-3D41ECCDFFDF}"/>
              </a:ext>
            </a:extLst>
          </p:cNvPr>
          <p:cNvSpPr/>
          <p:nvPr/>
        </p:nvSpPr>
        <p:spPr>
          <a:xfrm>
            <a:off x="2188888" y="4053456"/>
            <a:ext cx="7843333" cy="465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1662" dirty="0">
              <a:solidFill>
                <a:prstClr val="white"/>
              </a:solidFill>
              <a:ea typeface="현대하모니 L"/>
            </a:endParaRPr>
          </a:p>
        </p:txBody>
      </p:sp>
    </p:spTree>
    <p:extLst>
      <p:ext uri="{BB962C8B-B14F-4D97-AF65-F5344CB8AC3E}">
        <p14:creationId xmlns:p14="http://schemas.microsoft.com/office/powerpoint/2010/main" val="1500071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현대하모니 M"/>
        <a:ea typeface="현대하모니 M"/>
        <a:cs typeface=""/>
      </a:majorFont>
      <a:minorFont>
        <a:latin typeface="현대하모니 L"/>
        <a:ea typeface="현대하모니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bg1">
              <a:lumMod val="50000"/>
            </a:schemeClr>
          </a:solidFill>
        </a:ln>
      </a:spPr>
      <a:bodyPr rtlCol="0" anchor="t"/>
      <a:lstStyle>
        <a:defPPr>
          <a:lnSpc>
            <a:spcPct val="150000"/>
          </a:lnSpc>
          <a:buFont typeface="Wingdings" pitchFamily="2" charset="2"/>
          <a:buChar char="l"/>
          <a:defRPr sz="1200" dirty="0" smtClean="0">
            <a:solidFill>
              <a:schemeClr val="tx1"/>
            </a:solidFill>
            <a:latin typeface="현대하모니 L" pitchFamily="18" charset="-127"/>
            <a:ea typeface="현대하모니 L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b="0" smtClean="0">
            <a:latin typeface="현대하모니 L" pitchFamily="18" charset="-127"/>
            <a:ea typeface="현대하모니 L" pitchFamily="18" charset="-127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tx1">
              <a:lumMod val="50000"/>
              <a:lumOff val="5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3372</Words>
  <Application>Microsoft Office PowerPoint</Application>
  <PresentationFormat>Widescreen</PresentationFormat>
  <Paragraphs>609</Paragraphs>
  <Slides>34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굴림</vt:lpstr>
      <vt:lpstr>돋움</vt:lpstr>
      <vt:lpstr>맑은 고딕</vt:lpstr>
      <vt:lpstr>-윤고딕330</vt:lpstr>
      <vt:lpstr>현대하모니 L</vt:lpstr>
      <vt:lpstr>현대하모니 M</vt:lpstr>
      <vt:lpstr>Arial</vt:lpstr>
      <vt:lpstr>Wingdings</vt:lpstr>
      <vt:lpstr>Office 테마</vt:lpstr>
      <vt:lpstr>디자인 사용자 지정</vt:lpstr>
      <vt:lpstr>7_Office 테마</vt:lpstr>
      <vt:lpstr>1_Office 테마</vt:lpstr>
      <vt:lpstr>자율 주행 관련 자료</vt:lpstr>
      <vt:lpstr>자율 주행</vt:lpstr>
      <vt:lpstr>04  자율 주행</vt:lpstr>
      <vt:lpstr>04  자율 주행</vt:lpstr>
      <vt:lpstr>04  자율 주행</vt:lpstr>
      <vt:lpstr>04  자율 주행</vt:lpstr>
      <vt:lpstr>04  자율 주행</vt:lpstr>
      <vt:lpstr>04  자율 주행</vt:lpstr>
      <vt:lpstr>04  자율 주행</vt:lpstr>
      <vt:lpstr>04  자율 주행</vt:lpstr>
      <vt:lpstr>04  자율 주행</vt:lpstr>
      <vt:lpstr>04  자율 주행</vt:lpstr>
      <vt:lpstr>04  자율 주행</vt:lpstr>
      <vt:lpstr>자율주행</vt:lpstr>
      <vt:lpstr>Ⅳ. 자율주행 – 영상 인식 알고리즘 설계</vt:lpstr>
      <vt:lpstr>PowerPoint Presentation</vt:lpstr>
      <vt:lpstr>Ⅳ. 자율주행 – 모터 제어 알고리즘 설계</vt:lpstr>
      <vt:lpstr>Ⅳ. 자율주행 – 모터 제어 알고리즘 설계</vt:lpstr>
      <vt:lpstr>Ⅳ. 자율주행 – 자율주행 모드를 위한 기어 박스 설계</vt:lpstr>
      <vt:lpstr>Ⅳ. 자율주행 – 자율주행 모드를 위한 기어 박스 설계</vt:lpstr>
      <vt:lpstr>PowerPoint Presentation</vt:lpstr>
      <vt:lpstr>Ⅳ. 자율주행 – 사용자 실행 UI 구성</vt:lpstr>
      <vt:lpstr>Ⅳ. 자율주행 – 캘리브레이션</vt:lpstr>
      <vt:lpstr>Ⅳ. 자율주행 – 캘리브레이션</vt:lpstr>
      <vt:lpstr>Ⅳ. 자율주행 – 캘리브레이션</vt:lpstr>
      <vt:lpstr>Ⅳ. 자율주행 – 문제점 및 해결 과정</vt:lpstr>
      <vt:lpstr>PowerPoint Presentation</vt:lpstr>
      <vt:lpstr>5. 차량 전자제어 (자율주행)</vt:lpstr>
      <vt:lpstr>5. 차량 전자제어 (자율주행)</vt:lpstr>
      <vt:lpstr>5. 차량 전자제어 (자율주행)</vt:lpstr>
      <vt:lpstr>5. 차량 전자제어 (자율주행)</vt:lpstr>
      <vt:lpstr>5. 차량 전자제어 (자율주행)</vt:lpstr>
      <vt:lpstr>5. 차량 전자제어 (자율주행)</vt:lpstr>
      <vt:lpstr>5. 차량 전자제어 (자율주행)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Hyunjun JANG</cp:lastModifiedBy>
  <cp:revision>5</cp:revision>
  <dcterms:created xsi:type="dcterms:W3CDTF">2018-03-27T04:50:16Z</dcterms:created>
  <dcterms:modified xsi:type="dcterms:W3CDTF">2018-07-09T01:01:58Z</dcterms:modified>
  <cp:contentStatus/>
</cp:coreProperties>
</file>